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7552950" cx="10689325"/>
  <p:notesSz cx="6858000" cy="9144000"/>
  <p:embeddedFontLst>
    <p:embeddedFont>
      <p:font typeface="Play"/>
      <p:regular r:id="rId37"/>
      <p:bold r:id="rId38"/>
    </p:embeddedFont>
    <p:embeddedFont>
      <p:font typeface="Roboto"/>
      <p:regular r:id="rId39"/>
      <p:bold r:id="rId40"/>
      <p:italic r:id="rId41"/>
      <p:boldItalic r:id="rId42"/>
    </p:embeddedFont>
    <p:embeddedFont>
      <p:font typeface="Nunito"/>
      <p:regular r:id="rId43"/>
      <p:bold r:id="rId44"/>
      <p:italic r:id="rId45"/>
      <p:boldItalic r:id="rId46"/>
    </p:embeddedFont>
    <p:embeddedFont>
      <p:font typeface="Nunito Light"/>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152">
          <p15:clr>
            <a:srgbClr val="747775"/>
          </p15:clr>
        </p15:guide>
        <p15:guide id="2" orient="horz" pos="124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D0CF6D6-3A11-4359-98C5-76592DAF59D7}">
  <a:tblStyle styleId="{2D0CF6D6-3A11-4359-98C5-76592DAF59D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152" orient="horz"/>
        <p:guide pos="124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fntdata"/><Relationship Id="rId42" Type="http://schemas.openxmlformats.org/officeDocument/2006/relationships/font" Target="fonts/Roboto-boldItalic.fntdata"/><Relationship Id="rId41" Type="http://schemas.openxmlformats.org/officeDocument/2006/relationships/font" Target="fonts/Roboto-italic.fntdata"/><Relationship Id="rId44" Type="http://schemas.openxmlformats.org/officeDocument/2006/relationships/font" Target="fonts/Nunito-bold.fntdata"/><Relationship Id="rId43" Type="http://schemas.openxmlformats.org/officeDocument/2006/relationships/font" Target="fonts/Nunito-regular.fntdata"/><Relationship Id="rId46" Type="http://schemas.openxmlformats.org/officeDocument/2006/relationships/font" Target="fonts/Nunito-boldItalic.fntdata"/><Relationship Id="rId45" Type="http://schemas.openxmlformats.org/officeDocument/2006/relationships/font" Target="fonts/Nuni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NunitoLight-bold.fntdata"/><Relationship Id="rId47" Type="http://schemas.openxmlformats.org/officeDocument/2006/relationships/font" Target="fonts/NunitoLight-regular.fntdata"/><Relationship Id="rId49" Type="http://schemas.openxmlformats.org/officeDocument/2006/relationships/font" Target="fonts/NunitoLight-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Play-regular.fntdata"/><Relationship Id="rId36" Type="http://schemas.openxmlformats.org/officeDocument/2006/relationships/slide" Target="slides/slide30.xml"/><Relationship Id="rId39" Type="http://schemas.openxmlformats.org/officeDocument/2006/relationships/font" Target="fonts/Roboto-regular.fntdata"/><Relationship Id="rId38" Type="http://schemas.openxmlformats.org/officeDocument/2006/relationships/font" Target="fonts/Play-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0" Type="http://schemas.openxmlformats.org/officeDocument/2006/relationships/font" Target="fonts/NunitoLight-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002851" y="685800"/>
            <a:ext cx="48528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 name="Shape 36"/>
        <p:cNvGrpSpPr/>
        <p:nvPr/>
      </p:nvGrpSpPr>
      <p:grpSpPr>
        <a:xfrm>
          <a:off x="0" y="0"/>
          <a:ext cx="0" cy="0"/>
          <a:chOff x="0" y="0"/>
          <a:chExt cx="0" cy="0"/>
        </a:xfrm>
      </p:grpSpPr>
      <p:sp>
        <p:nvSpPr>
          <p:cNvPr id="37" name="Google Shape;37;g2a31cff3994_0_0: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38" name="Google Shape;38;g2a31cff3994_0_0: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40338892bf_0_323:notes"/>
          <p:cNvSpPr/>
          <p:nvPr>
            <p:ph idx="2" type="sldImg"/>
          </p:nvPr>
        </p:nvSpPr>
        <p:spPr>
          <a:xfrm>
            <a:off x="1002851" y="685800"/>
            <a:ext cx="48528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40338892bf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40338892bf_0_340:notes"/>
          <p:cNvSpPr/>
          <p:nvPr>
            <p:ph idx="2" type="sldImg"/>
          </p:nvPr>
        </p:nvSpPr>
        <p:spPr>
          <a:xfrm>
            <a:off x="1002851" y="685800"/>
            <a:ext cx="48528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40338892bf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40338892bf_0_379:notes"/>
          <p:cNvSpPr/>
          <p:nvPr>
            <p:ph idx="2" type="sldImg"/>
          </p:nvPr>
        </p:nvSpPr>
        <p:spPr>
          <a:xfrm>
            <a:off x="1002851" y="685800"/>
            <a:ext cx="48528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40338892bf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40338892bf_0_406:notes"/>
          <p:cNvSpPr/>
          <p:nvPr>
            <p:ph idx="2" type="sldImg"/>
          </p:nvPr>
        </p:nvSpPr>
        <p:spPr>
          <a:xfrm>
            <a:off x="1002851" y="685800"/>
            <a:ext cx="48528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40338892bf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40338892bf_0_417: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340338892bf_0_417: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40338892bf_0_429: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40338892bf_0_429: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40338892bf_0_499: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340338892bf_0_499: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40338892bf_0_132: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340338892bf_0_132: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340338892bf_0_8: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340338892bf_0_8: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404fd0cc3e_0_0: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3404fd0cc3e_0_0: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g3432ee019f1_0_4: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51" name="Google Shape;51;g3432ee019f1_0_4: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40338892bf_0_49: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40338892bf_0_49: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3432ee019f1_0_116: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3432ee019f1_0_116: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3506889e5a6_0_42: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3506889e5a6_0_42: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340338892bf_0_562: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340338892bf_0_562: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340338892bf_0_639: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340338892bf_0_639: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3506889e5a6_0_272: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3506889e5a6_0_272: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3506889e5a6_0_258:notes"/>
          <p:cNvSpPr/>
          <p:nvPr>
            <p:ph idx="2" type="sldImg"/>
          </p:nvPr>
        </p:nvSpPr>
        <p:spPr>
          <a:xfrm>
            <a:off x="1002851" y="685800"/>
            <a:ext cx="48528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3506889e5a6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3506889e5a6_0_315: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3506889e5a6_0_315: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2ef910affa1_0_0: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2ef910affa1_0_0: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2f05a6cfcf0_0_0: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2f05a6cfcf0_0_0: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40338892bf_0_170: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63" name="Google Shape;63;g340338892bf_0_170: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32fe69d2363_0_3: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32fe69d2363_0_3: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40338892bf_0_226:notes"/>
          <p:cNvSpPr/>
          <p:nvPr>
            <p:ph idx="2" type="sldImg"/>
          </p:nvPr>
        </p:nvSpPr>
        <p:spPr>
          <a:xfrm>
            <a:off x="1002851" y="685800"/>
            <a:ext cx="48528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40338892bf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40338892bf_0_234:notes"/>
          <p:cNvSpPr/>
          <p:nvPr>
            <p:ph idx="2" type="sldImg"/>
          </p:nvPr>
        </p:nvSpPr>
        <p:spPr>
          <a:xfrm>
            <a:off x="1002851" y="685800"/>
            <a:ext cx="48528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40338892bf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40338892bf_0_245:notes"/>
          <p:cNvSpPr/>
          <p:nvPr>
            <p:ph idx="2" type="sldImg"/>
          </p:nvPr>
        </p:nvSpPr>
        <p:spPr>
          <a:xfrm>
            <a:off x="1002851" y="685800"/>
            <a:ext cx="48528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40338892bf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40338892bf_0_253:notes"/>
          <p:cNvSpPr/>
          <p:nvPr>
            <p:ph idx="2" type="sldImg"/>
          </p:nvPr>
        </p:nvSpPr>
        <p:spPr>
          <a:xfrm>
            <a:off x="909735" y="586509"/>
            <a:ext cx="4402200" cy="29325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40338892bf_0_253: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40338892bf_0_292:notes"/>
          <p:cNvSpPr/>
          <p:nvPr>
            <p:ph idx="2" type="sldImg"/>
          </p:nvPr>
        </p:nvSpPr>
        <p:spPr>
          <a:xfrm>
            <a:off x="1002851" y="685800"/>
            <a:ext cx="48528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40338892bf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40338892bf_0_312:notes"/>
          <p:cNvSpPr/>
          <p:nvPr>
            <p:ph idx="2" type="sldImg"/>
          </p:nvPr>
        </p:nvSpPr>
        <p:spPr>
          <a:xfrm>
            <a:off x="1002851" y="685800"/>
            <a:ext cx="48528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40338892bf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64387" y="1093368"/>
            <a:ext cx="9960600" cy="3014100"/>
          </a:xfrm>
          <a:prstGeom prst="rect">
            <a:avLst/>
          </a:prstGeom>
        </p:spPr>
        <p:txBody>
          <a:bodyPr anchorCtr="0" anchor="b" bIns="116000" lIns="116000" spcFirstLastPara="1" rIns="116000" wrap="square" tIns="116000">
            <a:normAutofit/>
          </a:bodyPr>
          <a:lstStyle>
            <a:lvl1pPr lvl="0" algn="ctr">
              <a:spcBef>
                <a:spcPts val="0"/>
              </a:spcBef>
              <a:spcAft>
                <a:spcPts val="0"/>
              </a:spcAft>
              <a:buClr>
                <a:srgbClr val="9D959D"/>
              </a:buClr>
              <a:buSzPts val="1400"/>
              <a:buFont typeface="Nunito"/>
              <a:buNone/>
              <a:defRPr sz="1400">
                <a:solidFill>
                  <a:srgbClr val="9D959D"/>
                </a:solidFill>
                <a:latin typeface="Nunito"/>
                <a:ea typeface="Nunito"/>
                <a:cs typeface="Nunito"/>
                <a:sym typeface="Nunito"/>
              </a:defRPr>
            </a:lvl1pPr>
            <a:lvl2pPr lvl="1" algn="ctr">
              <a:spcBef>
                <a:spcPts val="0"/>
              </a:spcBef>
              <a:spcAft>
                <a:spcPts val="0"/>
              </a:spcAft>
              <a:buSzPts val="6600"/>
              <a:buNone/>
              <a:defRPr sz="6600"/>
            </a:lvl2pPr>
            <a:lvl3pPr lvl="2" algn="ctr">
              <a:spcBef>
                <a:spcPts val="0"/>
              </a:spcBef>
              <a:spcAft>
                <a:spcPts val="0"/>
              </a:spcAft>
              <a:buSzPts val="6600"/>
              <a:buNone/>
              <a:defRPr sz="6600"/>
            </a:lvl3pPr>
            <a:lvl4pPr lvl="3" algn="ctr">
              <a:spcBef>
                <a:spcPts val="0"/>
              </a:spcBef>
              <a:spcAft>
                <a:spcPts val="0"/>
              </a:spcAft>
              <a:buSzPts val="6600"/>
              <a:buNone/>
              <a:defRPr sz="6600"/>
            </a:lvl4pPr>
            <a:lvl5pPr lvl="4" algn="ctr">
              <a:spcBef>
                <a:spcPts val="0"/>
              </a:spcBef>
              <a:spcAft>
                <a:spcPts val="0"/>
              </a:spcAft>
              <a:buSzPts val="6600"/>
              <a:buNone/>
              <a:defRPr sz="6600"/>
            </a:lvl5pPr>
            <a:lvl6pPr lvl="5" algn="ctr">
              <a:spcBef>
                <a:spcPts val="0"/>
              </a:spcBef>
              <a:spcAft>
                <a:spcPts val="0"/>
              </a:spcAft>
              <a:buSzPts val="6600"/>
              <a:buNone/>
              <a:defRPr sz="6600"/>
            </a:lvl6pPr>
            <a:lvl7pPr lvl="6" algn="ctr">
              <a:spcBef>
                <a:spcPts val="0"/>
              </a:spcBef>
              <a:spcAft>
                <a:spcPts val="0"/>
              </a:spcAft>
              <a:buSzPts val="6600"/>
              <a:buNone/>
              <a:defRPr sz="6600"/>
            </a:lvl7pPr>
            <a:lvl8pPr lvl="7" algn="ctr">
              <a:spcBef>
                <a:spcPts val="0"/>
              </a:spcBef>
              <a:spcAft>
                <a:spcPts val="0"/>
              </a:spcAft>
              <a:buSzPts val="6600"/>
              <a:buNone/>
              <a:defRPr sz="6600"/>
            </a:lvl8pPr>
            <a:lvl9pPr lvl="8" algn="ctr">
              <a:spcBef>
                <a:spcPts val="0"/>
              </a:spcBef>
              <a:spcAft>
                <a:spcPts val="0"/>
              </a:spcAft>
              <a:buSzPts val="6600"/>
              <a:buNone/>
              <a:defRPr sz="6600"/>
            </a:lvl9pPr>
          </a:lstStyle>
          <a:p/>
        </p:txBody>
      </p:sp>
      <p:sp>
        <p:nvSpPr>
          <p:cNvPr id="11" name="Google Shape;11;p2"/>
          <p:cNvSpPr txBox="1"/>
          <p:nvPr>
            <p:ph idx="1" type="subTitle"/>
          </p:nvPr>
        </p:nvSpPr>
        <p:spPr>
          <a:xfrm>
            <a:off x="364377" y="4161758"/>
            <a:ext cx="9960600" cy="1164000"/>
          </a:xfrm>
          <a:prstGeom prst="rect">
            <a:avLst/>
          </a:prstGeom>
        </p:spPr>
        <p:txBody>
          <a:bodyPr anchorCtr="0" anchor="t" bIns="116000" lIns="116000" spcFirstLastPara="1" rIns="116000" wrap="square" tIns="116000">
            <a:normAutofit/>
          </a:bodyPr>
          <a:lstStyle>
            <a:lvl1pPr lvl="0" algn="ctr">
              <a:lnSpc>
                <a:spcPct val="100000"/>
              </a:lnSpc>
              <a:spcBef>
                <a:spcPts val="0"/>
              </a:spcBef>
              <a:spcAft>
                <a:spcPts val="0"/>
              </a:spcAft>
              <a:buClr>
                <a:srgbClr val="ED3024"/>
              </a:buClr>
              <a:buSzPts val="1200"/>
              <a:buFont typeface="Nunito"/>
              <a:buNone/>
              <a:defRPr sz="1200">
                <a:solidFill>
                  <a:srgbClr val="ED3024"/>
                </a:solidFill>
                <a:latin typeface="Nunito"/>
                <a:ea typeface="Nunito"/>
                <a:cs typeface="Nunito"/>
                <a:sym typeface="Nunito"/>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 name="Google Shape;12;p2"/>
          <p:cNvSpPr txBox="1"/>
          <p:nvPr>
            <p:ph idx="12" type="sldNum"/>
          </p:nvPr>
        </p:nvSpPr>
        <p:spPr>
          <a:xfrm>
            <a:off x="9904293" y="6847680"/>
            <a:ext cx="641400" cy="578100"/>
          </a:xfrm>
          <a:prstGeom prst="rect">
            <a:avLst/>
          </a:prstGeom>
        </p:spPr>
        <p:txBody>
          <a:bodyPr anchorCtr="0" anchor="ctr" bIns="116000" lIns="116000" spcFirstLastPara="1" rIns="116000" wrap="square" tIns="1160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64377" y="3158406"/>
            <a:ext cx="9960600" cy="1236000"/>
          </a:xfrm>
          <a:prstGeom prst="rect">
            <a:avLst/>
          </a:prstGeom>
        </p:spPr>
        <p:txBody>
          <a:bodyPr anchorCtr="0" anchor="ctr" bIns="116000" lIns="116000" spcFirstLastPara="1" rIns="116000" wrap="square" tIns="116000">
            <a:normAutofit/>
          </a:bodyPr>
          <a:lstStyle>
            <a:lvl1pPr lvl="0" algn="ctr">
              <a:spcBef>
                <a:spcPts val="0"/>
              </a:spcBef>
              <a:spcAft>
                <a:spcPts val="0"/>
              </a:spcAft>
              <a:buClr>
                <a:srgbClr val="9D959D"/>
              </a:buClr>
              <a:buSzPts val="1400"/>
              <a:buFont typeface="Nunito"/>
              <a:buNone/>
              <a:defRPr sz="1400">
                <a:solidFill>
                  <a:srgbClr val="9D959D"/>
                </a:solidFill>
                <a:latin typeface="Nunito"/>
                <a:ea typeface="Nunito"/>
                <a:cs typeface="Nunito"/>
                <a:sym typeface="Nunito"/>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p:txBody>
      </p:sp>
      <p:sp>
        <p:nvSpPr>
          <p:cNvPr id="15" name="Google Shape;15;p3"/>
          <p:cNvSpPr txBox="1"/>
          <p:nvPr>
            <p:ph idx="12" type="sldNum"/>
          </p:nvPr>
        </p:nvSpPr>
        <p:spPr>
          <a:xfrm>
            <a:off x="9904293" y="6847680"/>
            <a:ext cx="641400" cy="578100"/>
          </a:xfrm>
          <a:prstGeom prst="rect">
            <a:avLst/>
          </a:prstGeom>
        </p:spPr>
        <p:txBody>
          <a:bodyPr anchorCtr="0" anchor="ctr" bIns="116000" lIns="116000" spcFirstLastPara="1" rIns="116000" wrap="square" tIns="1160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64377" y="653495"/>
            <a:ext cx="9960600" cy="840900"/>
          </a:xfrm>
          <a:prstGeom prst="rect">
            <a:avLst/>
          </a:prstGeom>
        </p:spPr>
        <p:txBody>
          <a:bodyPr anchorCtr="0" anchor="t" bIns="116000" lIns="116000" spcFirstLastPara="1" rIns="116000" wrap="square" tIns="116000">
            <a:normAutofit/>
          </a:bodyPr>
          <a:lstStyle>
            <a:lvl1pPr lvl="0">
              <a:spcBef>
                <a:spcPts val="0"/>
              </a:spcBef>
              <a:spcAft>
                <a:spcPts val="0"/>
              </a:spcAft>
              <a:buClr>
                <a:srgbClr val="9D959D"/>
              </a:buClr>
              <a:buSzPts val="1400"/>
              <a:buFont typeface="Nunito"/>
              <a:buNone/>
              <a:defRPr sz="1400">
                <a:solidFill>
                  <a:srgbClr val="9D959D"/>
                </a:solidFill>
                <a:latin typeface="Nunito"/>
                <a:ea typeface="Nunito"/>
                <a:cs typeface="Nunito"/>
                <a:sym typeface="Nunito"/>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 name="Google Shape;18;p4"/>
          <p:cNvSpPr txBox="1"/>
          <p:nvPr>
            <p:ph idx="1" type="body"/>
          </p:nvPr>
        </p:nvSpPr>
        <p:spPr>
          <a:xfrm>
            <a:off x="364377" y="1692347"/>
            <a:ext cx="9960600" cy="5016900"/>
          </a:xfrm>
          <a:prstGeom prst="rect">
            <a:avLst/>
          </a:prstGeom>
        </p:spPr>
        <p:txBody>
          <a:bodyPr anchorCtr="0" anchor="t" bIns="116000" lIns="116000" spcFirstLastPara="1" rIns="116000" wrap="square" tIns="116000">
            <a:normAutofit/>
          </a:bodyPr>
          <a:lstStyle>
            <a:lvl1pPr indent="-304800" lvl="0" marL="457200">
              <a:spcBef>
                <a:spcPts val="0"/>
              </a:spcBef>
              <a:spcAft>
                <a:spcPts val="0"/>
              </a:spcAft>
              <a:buClr>
                <a:srgbClr val="9D959D"/>
              </a:buClr>
              <a:buSzPts val="1200"/>
              <a:buFont typeface="Nunito"/>
              <a:buChar char="●"/>
              <a:defRPr sz="1200">
                <a:solidFill>
                  <a:srgbClr val="9D959D"/>
                </a:solidFill>
                <a:latin typeface="Nunito"/>
                <a:ea typeface="Nunito"/>
                <a:cs typeface="Nunito"/>
                <a:sym typeface="Nunito"/>
              </a:defRPr>
            </a:lvl1pPr>
            <a:lvl2pPr indent="-304800" lvl="1" marL="914400">
              <a:spcBef>
                <a:spcPts val="0"/>
              </a:spcBef>
              <a:spcAft>
                <a:spcPts val="0"/>
              </a:spcAft>
              <a:buClr>
                <a:srgbClr val="9D959D"/>
              </a:buClr>
              <a:buSzPts val="1200"/>
              <a:buFont typeface="Nunito"/>
              <a:buChar char="○"/>
              <a:defRPr sz="1200">
                <a:solidFill>
                  <a:srgbClr val="9D959D"/>
                </a:solidFill>
                <a:latin typeface="Nunito"/>
                <a:ea typeface="Nunito"/>
                <a:cs typeface="Nunito"/>
                <a:sym typeface="Nunito"/>
              </a:defRPr>
            </a:lvl2pPr>
            <a:lvl3pPr indent="-304800" lvl="2" marL="1371600">
              <a:spcBef>
                <a:spcPts val="0"/>
              </a:spcBef>
              <a:spcAft>
                <a:spcPts val="0"/>
              </a:spcAft>
              <a:buClr>
                <a:srgbClr val="9D959D"/>
              </a:buClr>
              <a:buSzPts val="1200"/>
              <a:buFont typeface="Nunito"/>
              <a:buChar char="■"/>
              <a:defRPr sz="1200">
                <a:solidFill>
                  <a:srgbClr val="9D959D"/>
                </a:solidFill>
                <a:latin typeface="Nunito"/>
                <a:ea typeface="Nunito"/>
                <a:cs typeface="Nunito"/>
                <a:sym typeface="Nunito"/>
              </a:defRPr>
            </a:lvl3pPr>
            <a:lvl4pPr indent="-304800" lvl="3" marL="1828800">
              <a:spcBef>
                <a:spcPts val="0"/>
              </a:spcBef>
              <a:spcAft>
                <a:spcPts val="0"/>
              </a:spcAft>
              <a:buClr>
                <a:srgbClr val="9D959D"/>
              </a:buClr>
              <a:buSzPts val="1200"/>
              <a:buFont typeface="Nunito"/>
              <a:buChar char="●"/>
              <a:defRPr sz="1200">
                <a:solidFill>
                  <a:srgbClr val="9D959D"/>
                </a:solidFill>
                <a:latin typeface="Nunito"/>
                <a:ea typeface="Nunito"/>
                <a:cs typeface="Nunito"/>
                <a:sym typeface="Nunito"/>
              </a:defRPr>
            </a:lvl4pPr>
            <a:lvl5pPr indent="-304800" lvl="4" marL="2286000">
              <a:spcBef>
                <a:spcPts val="0"/>
              </a:spcBef>
              <a:spcAft>
                <a:spcPts val="0"/>
              </a:spcAft>
              <a:buClr>
                <a:srgbClr val="9D959D"/>
              </a:buClr>
              <a:buSzPts val="1200"/>
              <a:buFont typeface="Nunito"/>
              <a:buChar char="○"/>
              <a:defRPr sz="1200">
                <a:solidFill>
                  <a:srgbClr val="9D959D"/>
                </a:solidFill>
                <a:latin typeface="Nunito"/>
                <a:ea typeface="Nunito"/>
                <a:cs typeface="Nunito"/>
                <a:sym typeface="Nunito"/>
              </a:defRPr>
            </a:lvl5pPr>
            <a:lvl6pPr indent="-304800" lvl="5" marL="2743200">
              <a:spcBef>
                <a:spcPts val="0"/>
              </a:spcBef>
              <a:spcAft>
                <a:spcPts val="0"/>
              </a:spcAft>
              <a:buClr>
                <a:srgbClr val="9D959D"/>
              </a:buClr>
              <a:buSzPts val="1200"/>
              <a:buFont typeface="Nunito"/>
              <a:buChar char="■"/>
              <a:defRPr sz="1200">
                <a:solidFill>
                  <a:srgbClr val="9D959D"/>
                </a:solidFill>
                <a:latin typeface="Nunito"/>
                <a:ea typeface="Nunito"/>
                <a:cs typeface="Nunito"/>
                <a:sym typeface="Nunito"/>
              </a:defRPr>
            </a:lvl6pPr>
            <a:lvl7pPr indent="-304800" lvl="6" marL="3200400">
              <a:spcBef>
                <a:spcPts val="0"/>
              </a:spcBef>
              <a:spcAft>
                <a:spcPts val="0"/>
              </a:spcAft>
              <a:buClr>
                <a:srgbClr val="9D959D"/>
              </a:buClr>
              <a:buSzPts val="1200"/>
              <a:buFont typeface="Nunito"/>
              <a:buChar char="●"/>
              <a:defRPr sz="1200">
                <a:solidFill>
                  <a:srgbClr val="9D959D"/>
                </a:solidFill>
                <a:latin typeface="Nunito"/>
                <a:ea typeface="Nunito"/>
                <a:cs typeface="Nunito"/>
                <a:sym typeface="Nunito"/>
              </a:defRPr>
            </a:lvl7pPr>
            <a:lvl8pPr indent="-304800" lvl="7" marL="3657600">
              <a:spcBef>
                <a:spcPts val="0"/>
              </a:spcBef>
              <a:spcAft>
                <a:spcPts val="0"/>
              </a:spcAft>
              <a:buClr>
                <a:srgbClr val="9D959D"/>
              </a:buClr>
              <a:buSzPts val="1200"/>
              <a:buFont typeface="Nunito"/>
              <a:buChar char="○"/>
              <a:defRPr sz="1200">
                <a:solidFill>
                  <a:srgbClr val="9D959D"/>
                </a:solidFill>
                <a:latin typeface="Nunito"/>
                <a:ea typeface="Nunito"/>
                <a:cs typeface="Nunito"/>
                <a:sym typeface="Nunito"/>
              </a:defRPr>
            </a:lvl8pPr>
            <a:lvl9pPr indent="-304800" lvl="8" marL="4114800">
              <a:spcBef>
                <a:spcPts val="0"/>
              </a:spcBef>
              <a:spcAft>
                <a:spcPts val="0"/>
              </a:spcAft>
              <a:buClr>
                <a:srgbClr val="9D959D"/>
              </a:buClr>
              <a:buSzPts val="1200"/>
              <a:buFont typeface="Nunito"/>
              <a:buChar char="■"/>
              <a:defRPr sz="1200">
                <a:solidFill>
                  <a:srgbClr val="9D959D"/>
                </a:solidFill>
                <a:latin typeface="Nunito"/>
                <a:ea typeface="Nunito"/>
                <a:cs typeface="Nunito"/>
                <a:sym typeface="Nunito"/>
              </a:defRPr>
            </a:lvl9pPr>
          </a:lstStyle>
          <a:p/>
        </p:txBody>
      </p:sp>
      <p:sp>
        <p:nvSpPr>
          <p:cNvPr id="19" name="Google Shape;19;p4"/>
          <p:cNvSpPr txBox="1"/>
          <p:nvPr>
            <p:ph idx="12" type="sldNum"/>
          </p:nvPr>
        </p:nvSpPr>
        <p:spPr>
          <a:xfrm>
            <a:off x="9904293" y="6847680"/>
            <a:ext cx="641400" cy="578100"/>
          </a:xfrm>
          <a:prstGeom prst="rect">
            <a:avLst/>
          </a:prstGeom>
        </p:spPr>
        <p:txBody>
          <a:bodyPr anchorCtr="0" anchor="ctr" bIns="116000" lIns="116000" spcFirstLastPara="1" rIns="116000" wrap="square" tIns="1160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 name="Shape 20"/>
        <p:cNvGrpSpPr/>
        <p:nvPr/>
      </p:nvGrpSpPr>
      <p:grpSpPr>
        <a:xfrm>
          <a:off x="0" y="0"/>
          <a:ext cx="0" cy="0"/>
          <a:chOff x="0" y="0"/>
          <a:chExt cx="0" cy="0"/>
        </a:xfrm>
      </p:grpSpPr>
      <p:sp>
        <p:nvSpPr>
          <p:cNvPr id="21" name="Google Shape;21;p5"/>
          <p:cNvSpPr txBox="1"/>
          <p:nvPr>
            <p:ph idx="12" type="sldNum"/>
          </p:nvPr>
        </p:nvSpPr>
        <p:spPr>
          <a:xfrm>
            <a:off x="9904293" y="6847680"/>
            <a:ext cx="641400" cy="578100"/>
          </a:xfrm>
          <a:prstGeom prst="rect">
            <a:avLst/>
          </a:prstGeom>
        </p:spPr>
        <p:txBody>
          <a:bodyPr anchorCtr="0" anchor="ctr" bIns="116000" lIns="116000" spcFirstLastPara="1" rIns="116000" wrap="square" tIns="1160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Manual">
  <p:cSld name="TITLE_AND_BODY_1">
    <p:spTree>
      <p:nvGrpSpPr>
        <p:cNvPr id="22" name="Shape 22"/>
        <p:cNvGrpSpPr/>
        <p:nvPr/>
      </p:nvGrpSpPr>
      <p:grpSpPr>
        <a:xfrm>
          <a:off x="0" y="0"/>
          <a:ext cx="0" cy="0"/>
          <a:chOff x="0" y="0"/>
          <a:chExt cx="0" cy="0"/>
        </a:xfrm>
      </p:grpSpPr>
      <p:sp>
        <p:nvSpPr>
          <p:cNvPr id="23" name="Google Shape;23;p6"/>
          <p:cNvSpPr txBox="1"/>
          <p:nvPr>
            <p:ph type="title"/>
          </p:nvPr>
        </p:nvSpPr>
        <p:spPr>
          <a:xfrm>
            <a:off x="364384" y="457200"/>
            <a:ext cx="2742600" cy="457200"/>
          </a:xfrm>
          <a:prstGeom prst="rect">
            <a:avLst/>
          </a:prstGeom>
        </p:spPr>
        <p:txBody>
          <a:bodyPr anchorCtr="0" anchor="t" bIns="116000" lIns="116000" spcFirstLastPara="1" rIns="116000" wrap="square" tIns="116000">
            <a:noAutofit/>
          </a:bodyPr>
          <a:lstStyle>
            <a:lvl1pPr lvl="0" rtl="0">
              <a:spcBef>
                <a:spcPts val="0"/>
              </a:spcBef>
              <a:spcAft>
                <a:spcPts val="0"/>
              </a:spcAft>
              <a:buClr>
                <a:srgbClr val="ED3024"/>
              </a:buClr>
              <a:buSzPts val="1300"/>
              <a:buFont typeface="Nunito"/>
              <a:buNone/>
              <a:defRPr sz="1300">
                <a:solidFill>
                  <a:srgbClr val="ED3024"/>
                </a:solidFill>
                <a:latin typeface="Nunito"/>
                <a:ea typeface="Nunito"/>
                <a:cs typeface="Nunito"/>
                <a:sym typeface="Nunito"/>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4" name="Google Shape;24;p6"/>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lvl1pPr lvl="0" rtl="0" algn="ctr">
              <a:buNone/>
              <a:defRPr>
                <a:solidFill>
                  <a:srgbClr val="999999"/>
                </a:solidFill>
              </a:defRPr>
            </a:lvl1pPr>
            <a:lvl2pPr lvl="1" rtl="0" algn="ctr">
              <a:buNone/>
              <a:defRPr>
                <a:solidFill>
                  <a:srgbClr val="999999"/>
                </a:solidFill>
              </a:defRPr>
            </a:lvl2pPr>
            <a:lvl3pPr lvl="2" rtl="0" algn="ctr">
              <a:buNone/>
              <a:defRPr>
                <a:solidFill>
                  <a:srgbClr val="999999"/>
                </a:solidFill>
              </a:defRPr>
            </a:lvl3pPr>
            <a:lvl4pPr lvl="3" rtl="0" algn="ctr">
              <a:buNone/>
              <a:defRPr>
                <a:solidFill>
                  <a:srgbClr val="999999"/>
                </a:solidFill>
              </a:defRPr>
            </a:lvl4pPr>
            <a:lvl5pPr lvl="4" rtl="0" algn="ctr">
              <a:buNone/>
              <a:defRPr>
                <a:solidFill>
                  <a:srgbClr val="999999"/>
                </a:solidFill>
              </a:defRPr>
            </a:lvl5pPr>
            <a:lvl6pPr lvl="5" rtl="0" algn="ctr">
              <a:buNone/>
              <a:defRPr>
                <a:solidFill>
                  <a:srgbClr val="999999"/>
                </a:solidFill>
              </a:defRPr>
            </a:lvl6pPr>
            <a:lvl7pPr lvl="6" rtl="0" algn="ctr">
              <a:buNone/>
              <a:defRPr>
                <a:solidFill>
                  <a:srgbClr val="999999"/>
                </a:solidFill>
              </a:defRPr>
            </a:lvl7pPr>
            <a:lvl8pPr lvl="7" rtl="0" algn="ctr">
              <a:buNone/>
              <a:defRPr>
                <a:solidFill>
                  <a:srgbClr val="999999"/>
                </a:solidFill>
              </a:defRPr>
            </a:lvl8pPr>
            <a:lvl9pPr lvl="8" rtl="0" algn="ctr">
              <a:buNone/>
              <a:defRPr>
                <a:solidFill>
                  <a:srgbClr val="999999"/>
                </a:solidFill>
              </a:defRPr>
            </a:lvl9pPr>
          </a:lstStyle>
          <a:p>
            <a:pPr indent="0" lvl="0" marL="0" rtl="0" algn="ctr">
              <a:spcBef>
                <a:spcPts val="0"/>
              </a:spcBef>
              <a:spcAft>
                <a:spcPts val="0"/>
              </a:spcAft>
              <a:buNone/>
            </a:pPr>
            <a:fld id="{00000000-1234-1234-1234-123412341234}" type="slidenum">
              <a:rPr lang="en"/>
              <a:t>‹#›</a:t>
            </a:fld>
            <a:endParaRPr/>
          </a:p>
        </p:txBody>
      </p:sp>
      <p:sp>
        <p:nvSpPr>
          <p:cNvPr id="25" name="Google Shape;25;p6"/>
          <p:cNvSpPr txBox="1"/>
          <p:nvPr/>
        </p:nvSpPr>
        <p:spPr>
          <a:xfrm>
            <a:off x="7027775" y="447300"/>
            <a:ext cx="3457200" cy="437100"/>
          </a:xfrm>
          <a:prstGeom prst="rect">
            <a:avLst/>
          </a:prstGeom>
          <a:noFill/>
          <a:ln>
            <a:noFill/>
          </a:ln>
        </p:spPr>
        <p:txBody>
          <a:bodyPr anchorCtr="0" anchor="t" bIns="117325" lIns="117325" spcFirstLastPara="1" rIns="117325" wrap="square" tIns="117325">
            <a:spAutoFit/>
          </a:bodyPr>
          <a:lstStyle/>
          <a:p>
            <a:pPr indent="0" lvl="0" marL="0" rtl="0" algn="l">
              <a:spcBef>
                <a:spcPts val="0"/>
              </a:spcBef>
              <a:spcAft>
                <a:spcPts val="0"/>
              </a:spcAft>
              <a:buClr>
                <a:schemeClr val="dk1"/>
              </a:buClr>
              <a:buSzPts val="1100"/>
              <a:buFont typeface="Arial"/>
              <a:buNone/>
            </a:pPr>
            <a:r>
              <a:rPr lang="en" sz="1300">
                <a:solidFill>
                  <a:srgbClr val="999999"/>
                </a:solidFill>
                <a:latin typeface="Play"/>
                <a:ea typeface="Play"/>
                <a:cs typeface="Play"/>
                <a:sym typeface="Play"/>
              </a:rPr>
              <a:t>ENRAGED RABBIT CARROT FEEDER (ERCF)</a:t>
            </a:r>
            <a:endParaRPr sz="1300">
              <a:solidFill>
                <a:srgbClr val="999999"/>
              </a:solidFill>
              <a:latin typeface="Play"/>
              <a:ea typeface="Play"/>
              <a:cs typeface="Play"/>
              <a:sym typeface="Play"/>
            </a:endParaRPr>
          </a:p>
        </p:txBody>
      </p:sp>
      <p:cxnSp>
        <p:nvCxnSpPr>
          <p:cNvPr id="26" name="Google Shape;26;p6"/>
          <p:cNvCxnSpPr/>
          <p:nvPr/>
        </p:nvCxnSpPr>
        <p:spPr>
          <a:xfrm rot="10800000">
            <a:off x="863491" y="7195933"/>
            <a:ext cx="8962200" cy="0"/>
          </a:xfrm>
          <a:prstGeom prst="straightConnector1">
            <a:avLst/>
          </a:prstGeom>
          <a:noFill/>
          <a:ln cap="flat" cmpd="sng" w="9525">
            <a:solidFill>
              <a:schemeClr val="dk2"/>
            </a:solidFill>
            <a:prstDash val="solid"/>
            <a:round/>
            <a:headEnd len="med" w="med" type="none"/>
            <a:tailEnd len="med" w="med" type="none"/>
          </a:ln>
        </p:spPr>
      </p:cxnSp>
      <p:sp>
        <p:nvSpPr>
          <p:cNvPr id="27" name="Google Shape;27;p6"/>
          <p:cNvSpPr txBox="1"/>
          <p:nvPr/>
        </p:nvSpPr>
        <p:spPr>
          <a:xfrm>
            <a:off x="6188550" y="7240575"/>
            <a:ext cx="3609600" cy="375900"/>
          </a:xfrm>
          <a:prstGeom prst="rect">
            <a:avLst/>
          </a:prstGeom>
          <a:noFill/>
          <a:ln>
            <a:noFill/>
          </a:ln>
        </p:spPr>
        <p:txBody>
          <a:bodyPr anchorCtr="0" anchor="ctr" bIns="116000" lIns="116000" spcFirstLastPara="1" rIns="116000" wrap="square" tIns="116000">
            <a:noAutofit/>
          </a:bodyPr>
          <a:lstStyle/>
          <a:p>
            <a:pPr indent="0" lvl="0" marL="0" rtl="0" algn="r">
              <a:spcBef>
                <a:spcPts val="0"/>
              </a:spcBef>
              <a:spcAft>
                <a:spcPts val="0"/>
              </a:spcAft>
              <a:buNone/>
            </a:pPr>
            <a:r>
              <a:rPr lang="en" sz="1000">
                <a:solidFill>
                  <a:srgbClr val="9D959D"/>
                </a:solidFill>
                <a:latin typeface="Nunito"/>
                <a:ea typeface="Nunito"/>
                <a:cs typeface="Nunito"/>
                <a:sym typeface="Nunito"/>
              </a:rPr>
              <a:t>Filamentalist Rewinder V3 </a:t>
            </a:r>
            <a:r>
              <a:rPr lang="en" sz="1000">
                <a:solidFill>
                  <a:srgbClr val="9D959D"/>
                </a:solidFill>
                <a:latin typeface="Nunito"/>
                <a:ea typeface="Nunito"/>
                <a:cs typeface="Nunito"/>
                <a:sym typeface="Nunito"/>
              </a:rPr>
              <a:t>CAD version: V1</a:t>
            </a:r>
            <a:endParaRPr sz="1000">
              <a:solidFill>
                <a:srgbClr val="9D959D"/>
              </a:solidFill>
              <a:latin typeface="Nunito"/>
              <a:ea typeface="Nunito"/>
              <a:cs typeface="Nunito"/>
              <a:sym typeface="Nunito"/>
            </a:endParaRPr>
          </a:p>
        </p:txBody>
      </p:sp>
      <p:sp>
        <p:nvSpPr>
          <p:cNvPr id="28" name="Google Shape;28;p6"/>
          <p:cNvSpPr txBox="1"/>
          <p:nvPr>
            <p:ph idx="2" type="title"/>
          </p:nvPr>
        </p:nvSpPr>
        <p:spPr>
          <a:xfrm>
            <a:off x="3058663" y="486225"/>
            <a:ext cx="4572000" cy="457200"/>
          </a:xfrm>
          <a:prstGeom prst="rect">
            <a:avLst/>
          </a:prstGeom>
        </p:spPr>
        <p:txBody>
          <a:bodyPr anchorCtr="0" anchor="t" bIns="116000" lIns="116000" spcFirstLastPara="1" rIns="116000" wrap="square" tIns="116000">
            <a:noAutofit/>
          </a:bodyPr>
          <a:lstStyle>
            <a:lvl1pPr lvl="0" rtl="0" algn="ctr">
              <a:spcBef>
                <a:spcPts val="0"/>
              </a:spcBef>
              <a:spcAft>
                <a:spcPts val="0"/>
              </a:spcAft>
              <a:buClr>
                <a:srgbClr val="ED3024"/>
              </a:buClr>
              <a:buSzPts val="1400"/>
              <a:buFont typeface="Nunito"/>
              <a:buNone/>
              <a:defRPr sz="1400">
                <a:solidFill>
                  <a:srgbClr val="ED3024"/>
                </a:solidFill>
                <a:latin typeface="Nunito"/>
                <a:ea typeface="Nunito"/>
                <a:cs typeface="Nunito"/>
                <a:sym typeface="Nunito"/>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extLst>
    <p:ext uri="{DCECCB84-F9BA-43D5-87BE-67443E8EF086}">
      <p15:sldGuideLst>
        <p15:guide id="1" pos="589">
          <p15:clr>
            <a:srgbClr val="FA7B17"/>
          </p15:clr>
        </p15:guide>
        <p15:guide id="2" pos="6113">
          <p15:clr>
            <a:srgbClr val="FA7B17"/>
          </p15:clr>
        </p15:guide>
        <p15:guide id="3" orient="horz" pos="47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_1">
    <p:bg>
      <p:bgPr>
        <a:solidFill>
          <a:schemeClr val="lt1"/>
        </a:solidFill>
      </p:bgPr>
    </p:bg>
    <p:spTree>
      <p:nvGrpSpPr>
        <p:cNvPr id="29" name="Shape 29"/>
        <p:cNvGrpSpPr/>
        <p:nvPr/>
      </p:nvGrpSpPr>
      <p:grpSpPr>
        <a:xfrm>
          <a:off x="0" y="0"/>
          <a:ext cx="0" cy="0"/>
          <a:chOff x="0" y="0"/>
          <a:chExt cx="0" cy="0"/>
        </a:xfrm>
      </p:grpSpPr>
      <p:sp>
        <p:nvSpPr>
          <p:cNvPr id="30" name="Google Shape;30;p7"/>
          <p:cNvSpPr txBox="1"/>
          <p:nvPr>
            <p:ph type="title"/>
          </p:nvPr>
        </p:nvSpPr>
        <p:spPr>
          <a:xfrm>
            <a:off x="364384" y="438503"/>
            <a:ext cx="2742600" cy="520200"/>
          </a:xfrm>
          <a:prstGeom prst="rect">
            <a:avLst/>
          </a:prstGeom>
        </p:spPr>
        <p:txBody>
          <a:bodyPr anchorCtr="0" anchor="t" bIns="116000" lIns="116000" spcFirstLastPara="1" rIns="116000" wrap="square" tIns="116000">
            <a:normAutofit/>
          </a:bodyPr>
          <a:lstStyle>
            <a:lvl1pPr lvl="0" rtl="0">
              <a:spcBef>
                <a:spcPts val="0"/>
              </a:spcBef>
              <a:spcAft>
                <a:spcPts val="0"/>
              </a:spcAft>
              <a:buClr>
                <a:srgbClr val="ED3024"/>
              </a:buClr>
              <a:buSzPts val="1400"/>
              <a:buFont typeface="Nunito"/>
              <a:buNone/>
              <a:defRPr sz="1400">
                <a:solidFill>
                  <a:srgbClr val="ED3024"/>
                </a:solidFill>
                <a:latin typeface="Nunito"/>
                <a:ea typeface="Nunito"/>
                <a:cs typeface="Nunito"/>
                <a:sym typeface="Nunito"/>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1" name="Google Shape;31;p7"/>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lvl1pPr lvl="0" rtl="0" algn="ctr">
              <a:buNone/>
              <a:defRPr>
                <a:solidFill>
                  <a:srgbClr val="999999"/>
                </a:solidFill>
              </a:defRPr>
            </a:lvl1pPr>
            <a:lvl2pPr lvl="1" rtl="0" algn="ctr">
              <a:buNone/>
              <a:defRPr>
                <a:solidFill>
                  <a:srgbClr val="999999"/>
                </a:solidFill>
              </a:defRPr>
            </a:lvl2pPr>
            <a:lvl3pPr lvl="2" rtl="0" algn="ctr">
              <a:buNone/>
              <a:defRPr>
                <a:solidFill>
                  <a:srgbClr val="999999"/>
                </a:solidFill>
              </a:defRPr>
            </a:lvl3pPr>
            <a:lvl4pPr lvl="3" rtl="0" algn="ctr">
              <a:buNone/>
              <a:defRPr>
                <a:solidFill>
                  <a:srgbClr val="999999"/>
                </a:solidFill>
              </a:defRPr>
            </a:lvl4pPr>
            <a:lvl5pPr lvl="4" rtl="0" algn="ctr">
              <a:buNone/>
              <a:defRPr>
                <a:solidFill>
                  <a:srgbClr val="999999"/>
                </a:solidFill>
              </a:defRPr>
            </a:lvl5pPr>
            <a:lvl6pPr lvl="5" rtl="0" algn="ctr">
              <a:buNone/>
              <a:defRPr>
                <a:solidFill>
                  <a:srgbClr val="999999"/>
                </a:solidFill>
              </a:defRPr>
            </a:lvl6pPr>
            <a:lvl7pPr lvl="6" rtl="0" algn="ctr">
              <a:buNone/>
              <a:defRPr>
                <a:solidFill>
                  <a:srgbClr val="999999"/>
                </a:solidFill>
              </a:defRPr>
            </a:lvl7pPr>
            <a:lvl8pPr lvl="7" rtl="0" algn="ctr">
              <a:buNone/>
              <a:defRPr>
                <a:solidFill>
                  <a:srgbClr val="999999"/>
                </a:solidFill>
              </a:defRPr>
            </a:lvl8pPr>
            <a:lvl9pPr lvl="8" rtl="0" algn="ctr">
              <a:buNone/>
              <a:defRPr>
                <a:solidFill>
                  <a:srgbClr val="999999"/>
                </a:solidFill>
              </a:defRPr>
            </a:lvl9pPr>
          </a:lstStyle>
          <a:p>
            <a:pPr indent="0" lvl="0" marL="0" rtl="0" algn="ctr">
              <a:spcBef>
                <a:spcPts val="0"/>
              </a:spcBef>
              <a:spcAft>
                <a:spcPts val="0"/>
              </a:spcAft>
              <a:buNone/>
            </a:pPr>
            <a:fld id="{00000000-1234-1234-1234-123412341234}" type="slidenum">
              <a:rPr lang="en"/>
              <a:t>‹#›</a:t>
            </a:fld>
            <a:endParaRPr/>
          </a:p>
        </p:txBody>
      </p:sp>
      <p:sp>
        <p:nvSpPr>
          <p:cNvPr id="32" name="Google Shape;32;p7"/>
          <p:cNvSpPr txBox="1"/>
          <p:nvPr/>
        </p:nvSpPr>
        <p:spPr>
          <a:xfrm>
            <a:off x="6960075" y="447300"/>
            <a:ext cx="3524700" cy="437100"/>
          </a:xfrm>
          <a:prstGeom prst="rect">
            <a:avLst/>
          </a:prstGeom>
          <a:noFill/>
          <a:ln>
            <a:noFill/>
          </a:ln>
        </p:spPr>
        <p:txBody>
          <a:bodyPr anchorCtr="0" anchor="t" bIns="117325" lIns="117325" spcFirstLastPara="1" rIns="117325" wrap="square" tIns="117325">
            <a:spAutoFit/>
          </a:bodyPr>
          <a:lstStyle/>
          <a:p>
            <a:pPr indent="0" lvl="0" marL="0" rtl="0" algn="l">
              <a:spcBef>
                <a:spcPts val="0"/>
              </a:spcBef>
              <a:spcAft>
                <a:spcPts val="0"/>
              </a:spcAft>
              <a:buNone/>
            </a:pPr>
            <a:r>
              <a:rPr lang="en" sz="1300">
                <a:solidFill>
                  <a:srgbClr val="999999"/>
                </a:solidFill>
                <a:latin typeface="Play"/>
                <a:ea typeface="Play"/>
                <a:cs typeface="Play"/>
                <a:sym typeface="Play"/>
              </a:rPr>
              <a:t>ENRAGED RABBIT CARROT FEEDER (ERCF)</a:t>
            </a:r>
            <a:endParaRPr sz="1300">
              <a:solidFill>
                <a:srgbClr val="999999"/>
              </a:solidFill>
              <a:latin typeface="Play"/>
              <a:ea typeface="Play"/>
              <a:cs typeface="Play"/>
              <a:sym typeface="Play"/>
            </a:endParaRPr>
          </a:p>
        </p:txBody>
      </p:sp>
      <p:cxnSp>
        <p:nvCxnSpPr>
          <p:cNvPr id="33" name="Google Shape;33;p7"/>
          <p:cNvCxnSpPr/>
          <p:nvPr/>
        </p:nvCxnSpPr>
        <p:spPr>
          <a:xfrm rot="10800000">
            <a:off x="863491" y="7195933"/>
            <a:ext cx="8962200" cy="0"/>
          </a:xfrm>
          <a:prstGeom prst="straightConnector1">
            <a:avLst/>
          </a:prstGeom>
          <a:noFill/>
          <a:ln cap="flat" cmpd="sng" w="9525">
            <a:solidFill>
              <a:schemeClr val="dk2"/>
            </a:solidFill>
            <a:prstDash val="solid"/>
            <a:round/>
            <a:headEnd len="med" w="med" type="none"/>
            <a:tailEnd len="med" w="med" type="none"/>
          </a:ln>
        </p:spPr>
      </p:cxnSp>
      <p:sp>
        <p:nvSpPr>
          <p:cNvPr id="34" name="Google Shape;34;p7"/>
          <p:cNvSpPr txBox="1"/>
          <p:nvPr>
            <p:ph idx="2" type="sldNum"/>
          </p:nvPr>
        </p:nvSpPr>
        <p:spPr>
          <a:xfrm>
            <a:off x="199309" y="6907005"/>
            <a:ext cx="641400" cy="578100"/>
          </a:xfrm>
          <a:prstGeom prst="rect">
            <a:avLst/>
          </a:prstGeom>
        </p:spPr>
        <p:txBody>
          <a:bodyPr anchorCtr="0" anchor="ctr" bIns="116000" lIns="116000" spcFirstLastPara="1" rIns="116000" wrap="square" tIns="116000">
            <a:normAutofit/>
          </a:bodyPr>
          <a:lstStyle>
            <a:lvl1pPr lvl="0" rtl="0" algn="ctr">
              <a:buNone/>
              <a:defRPr>
                <a:solidFill>
                  <a:srgbClr val="999999"/>
                </a:solidFill>
              </a:defRPr>
            </a:lvl1pPr>
            <a:lvl2pPr lvl="1" rtl="0" algn="ctr">
              <a:buNone/>
              <a:defRPr>
                <a:solidFill>
                  <a:srgbClr val="999999"/>
                </a:solidFill>
              </a:defRPr>
            </a:lvl2pPr>
            <a:lvl3pPr lvl="2" rtl="0" algn="ctr">
              <a:buNone/>
              <a:defRPr>
                <a:solidFill>
                  <a:srgbClr val="999999"/>
                </a:solidFill>
              </a:defRPr>
            </a:lvl3pPr>
            <a:lvl4pPr lvl="3" rtl="0" algn="ctr">
              <a:buNone/>
              <a:defRPr>
                <a:solidFill>
                  <a:srgbClr val="999999"/>
                </a:solidFill>
              </a:defRPr>
            </a:lvl4pPr>
            <a:lvl5pPr lvl="4" rtl="0" algn="ctr">
              <a:buNone/>
              <a:defRPr>
                <a:solidFill>
                  <a:srgbClr val="999999"/>
                </a:solidFill>
              </a:defRPr>
            </a:lvl5pPr>
            <a:lvl6pPr lvl="5" rtl="0" algn="ctr">
              <a:buNone/>
              <a:defRPr>
                <a:solidFill>
                  <a:srgbClr val="999999"/>
                </a:solidFill>
              </a:defRPr>
            </a:lvl6pPr>
            <a:lvl7pPr lvl="6" rtl="0" algn="ctr">
              <a:buNone/>
              <a:defRPr>
                <a:solidFill>
                  <a:srgbClr val="999999"/>
                </a:solidFill>
              </a:defRPr>
            </a:lvl7pPr>
            <a:lvl8pPr lvl="7" rtl="0" algn="ctr">
              <a:buNone/>
              <a:defRPr>
                <a:solidFill>
                  <a:srgbClr val="999999"/>
                </a:solidFill>
              </a:defRPr>
            </a:lvl8pPr>
            <a:lvl9pPr lvl="8" rtl="0" algn="ctr">
              <a:buNone/>
              <a:defRPr>
                <a:solidFill>
                  <a:srgbClr val="999999"/>
                </a:solidFill>
              </a:defRPr>
            </a:lvl9pPr>
          </a:lstStyle>
          <a:p>
            <a:pPr indent="0" lvl="0" marL="0" rtl="0" algn="ctr">
              <a:spcBef>
                <a:spcPts val="0"/>
              </a:spcBef>
              <a:spcAft>
                <a:spcPts val="0"/>
              </a:spcAft>
              <a:buNone/>
            </a:pPr>
            <a:fld id="{00000000-1234-1234-1234-123412341234}" type="slidenum">
              <a:rPr lang="en"/>
              <a:t>‹#›</a:t>
            </a:fld>
            <a:endParaRPr/>
          </a:p>
        </p:txBody>
      </p:sp>
      <p:sp>
        <p:nvSpPr>
          <p:cNvPr id="35" name="Google Shape;35;p7"/>
          <p:cNvSpPr txBox="1"/>
          <p:nvPr/>
        </p:nvSpPr>
        <p:spPr>
          <a:xfrm>
            <a:off x="6080250" y="7177050"/>
            <a:ext cx="3745800" cy="375900"/>
          </a:xfrm>
          <a:prstGeom prst="rect">
            <a:avLst/>
          </a:prstGeom>
          <a:noFill/>
          <a:ln>
            <a:noFill/>
          </a:ln>
        </p:spPr>
        <p:txBody>
          <a:bodyPr anchorCtr="0" anchor="ctr" bIns="116000" lIns="116000" spcFirstLastPara="1" rIns="116000" wrap="square" tIns="116000">
            <a:noAutofit/>
          </a:bodyPr>
          <a:lstStyle/>
          <a:p>
            <a:pPr indent="0" lvl="0" marL="0" rtl="0" algn="r">
              <a:spcBef>
                <a:spcPts val="0"/>
              </a:spcBef>
              <a:spcAft>
                <a:spcPts val="0"/>
              </a:spcAft>
              <a:buClr>
                <a:schemeClr val="dk1"/>
              </a:buClr>
              <a:buSzPts val="1100"/>
              <a:buFont typeface="Arial"/>
              <a:buNone/>
            </a:pPr>
            <a:r>
              <a:rPr lang="en" sz="1000">
                <a:solidFill>
                  <a:srgbClr val="9D959D"/>
                </a:solidFill>
                <a:latin typeface="Nunito"/>
                <a:ea typeface="Nunito"/>
                <a:cs typeface="Nunito"/>
                <a:sym typeface="Nunito"/>
              </a:rPr>
              <a:t>Filamentalist Rewinder V3 CAD version: V1</a:t>
            </a:r>
            <a:endParaRPr sz="1000">
              <a:solidFill>
                <a:srgbClr val="9D959D"/>
              </a:solidFill>
              <a:latin typeface="Nunito"/>
              <a:ea typeface="Nunito"/>
              <a:cs typeface="Nunito"/>
              <a:sym typeface="Nunito"/>
            </a:endParaRPr>
          </a:p>
          <a:p>
            <a:pPr indent="0" lvl="0" marL="0" rtl="0" algn="ctr">
              <a:spcBef>
                <a:spcPts val="0"/>
              </a:spcBef>
              <a:spcAft>
                <a:spcPts val="0"/>
              </a:spcAft>
              <a:buClr>
                <a:schemeClr val="dk1"/>
              </a:buClr>
              <a:buSzPts val="1100"/>
              <a:buFont typeface="Arial"/>
              <a:buNone/>
            </a:pPr>
            <a:r>
              <a:t/>
            </a:r>
            <a:endParaRPr sz="1000">
              <a:solidFill>
                <a:srgbClr val="9D959D"/>
              </a:solidFill>
              <a:latin typeface="Nunito"/>
              <a:ea typeface="Nunito"/>
              <a:cs typeface="Nunito"/>
              <a:sym typeface="Nunito"/>
            </a:endParaRPr>
          </a:p>
        </p:txBody>
      </p:sp>
    </p:spTree>
  </p:cSld>
  <p:clrMapOvr>
    <a:masterClrMapping/>
  </p:clrMapOvr>
  <p:extLst>
    <p:ext uri="{DCECCB84-F9BA-43D5-87BE-67443E8EF086}">
      <p15:sldGuideLst>
        <p15:guide id="1" pos="589">
          <p15:clr>
            <a:srgbClr val="FA7B17"/>
          </p15:clr>
        </p15:guide>
        <p15:guide id="2" pos="6113">
          <p15:clr>
            <a:srgbClr val="FA7B17"/>
          </p15:clr>
        </p15:guide>
        <p15:guide id="3" orient="horz" pos="470">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64377" y="653495"/>
            <a:ext cx="9960600" cy="840900"/>
          </a:xfrm>
          <a:prstGeom prst="rect">
            <a:avLst/>
          </a:prstGeom>
          <a:noFill/>
          <a:ln>
            <a:noFill/>
          </a:ln>
        </p:spPr>
        <p:txBody>
          <a:bodyPr anchorCtr="0" anchor="t" bIns="116000" lIns="116000" spcFirstLastPara="1" rIns="116000" wrap="square" tIns="116000">
            <a:normAutofit/>
          </a:bodyPr>
          <a:lstStyle>
            <a:lvl1pPr lvl="0">
              <a:spcBef>
                <a:spcPts val="0"/>
              </a:spcBef>
              <a:spcAft>
                <a:spcPts val="0"/>
              </a:spcAft>
              <a:buClr>
                <a:schemeClr val="dk1"/>
              </a:buClr>
              <a:buSzPts val="3600"/>
              <a:buNone/>
              <a:defRPr sz="3600">
                <a:solidFill>
                  <a:schemeClr val="dk1"/>
                </a:solidFill>
              </a:defRPr>
            </a:lvl1pPr>
            <a:lvl2pPr lvl="1">
              <a:spcBef>
                <a:spcPts val="0"/>
              </a:spcBef>
              <a:spcAft>
                <a:spcPts val="0"/>
              </a:spcAft>
              <a:buClr>
                <a:schemeClr val="dk1"/>
              </a:buClr>
              <a:buSzPts val="3600"/>
              <a:buNone/>
              <a:defRPr sz="3600">
                <a:solidFill>
                  <a:schemeClr val="dk1"/>
                </a:solidFill>
              </a:defRPr>
            </a:lvl2pPr>
            <a:lvl3pPr lvl="2">
              <a:spcBef>
                <a:spcPts val="0"/>
              </a:spcBef>
              <a:spcAft>
                <a:spcPts val="0"/>
              </a:spcAft>
              <a:buClr>
                <a:schemeClr val="dk1"/>
              </a:buClr>
              <a:buSzPts val="3600"/>
              <a:buNone/>
              <a:defRPr sz="3600">
                <a:solidFill>
                  <a:schemeClr val="dk1"/>
                </a:solidFill>
              </a:defRPr>
            </a:lvl3pPr>
            <a:lvl4pPr lvl="3">
              <a:spcBef>
                <a:spcPts val="0"/>
              </a:spcBef>
              <a:spcAft>
                <a:spcPts val="0"/>
              </a:spcAft>
              <a:buClr>
                <a:schemeClr val="dk1"/>
              </a:buClr>
              <a:buSzPts val="3600"/>
              <a:buNone/>
              <a:defRPr sz="3600">
                <a:solidFill>
                  <a:schemeClr val="dk1"/>
                </a:solidFill>
              </a:defRPr>
            </a:lvl4pPr>
            <a:lvl5pPr lvl="4">
              <a:spcBef>
                <a:spcPts val="0"/>
              </a:spcBef>
              <a:spcAft>
                <a:spcPts val="0"/>
              </a:spcAft>
              <a:buClr>
                <a:schemeClr val="dk1"/>
              </a:buClr>
              <a:buSzPts val="3600"/>
              <a:buNone/>
              <a:defRPr sz="3600">
                <a:solidFill>
                  <a:schemeClr val="dk1"/>
                </a:solidFill>
              </a:defRPr>
            </a:lvl5pPr>
            <a:lvl6pPr lvl="5">
              <a:spcBef>
                <a:spcPts val="0"/>
              </a:spcBef>
              <a:spcAft>
                <a:spcPts val="0"/>
              </a:spcAft>
              <a:buClr>
                <a:schemeClr val="dk1"/>
              </a:buClr>
              <a:buSzPts val="3600"/>
              <a:buNone/>
              <a:defRPr sz="3600">
                <a:solidFill>
                  <a:schemeClr val="dk1"/>
                </a:solidFill>
              </a:defRPr>
            </a:lvl6pPr>
            <a:lvl7pPr lvl="6">
              <a:spcBef>
                <a:spcPts val="0"/>
              </a:spcBef>
              <a:spcAft>
                <a:spcPts val="0"/>
              </a:spcAft>
              <a:buClr>
                <a:schemeClr val="dk1"/>
              </a:buClr>
              <a:buSzPts val="3600"/>
              <a:buNone/>
              <a:defRPr sz="3600">
                <a:solidFill>
                  <a:schemeClr val="dk1"/>
                </a:solidFill>
              </a:defRPr>
            </a:lvl7pPr>
            <a:lvl8pPr lvl="7">
              <a:spcBef>
                <a:spcPts val="0"/>
              </a:spcBef>
              <a:spcAft>
                <a:spcPts val="0"/>
              </a:spcAft>
              <a:buClr>
                <a:schemeClr val="dk1"/>
              </a:buClr>
              <a:buSzPts val="3600"/>
              <a:buNone/>
              <a:defRPr sz="3600">
                <a:solidFill>
                  <a:schemeClr val="dk1"/>
                </a:solidFill>
              </a:defRPr>
            </a:lvl8pPr>
            <a:lvl9pPr lvl="8">
              <a:spcBef>
                <a:spcPts val="0"/>
              </a:spcBef>
              <a:spcAft>
                <a:spcPts val="0"/>
              </a:spcAft>
              <a:buClr>
                <a:schemeClr val="dk1"/>
              </a:buClr>
              <a:buSzPts val="3600"/>
              <a:buNone/>
              <a:defRPr sz="3600">
                <a:solidFill>
                  <a:schemeClr val="dk1"/>
                </a:solidFill>
              </a:defRPr>
            </a:lvl9pPr>
          </a:lstStyle>
          <a:p/>
        </p:txBody>
      </p:sp>
      <p:sp>
        <p:nvSpPr>
          <p:cNvPr id="7" name="Google Shape;7;p1"/>
          <p:cNvSpPr txBox="1"/>
          <p:nvPr>
            <p:ph idx="1" type="body"/>
          </p:nvPr>
        </p:nvSpPr>
        <p:spPr>
          <a:xfrm>
            <a:off x="364377" y="1692347"/>
            <a:ext cx="9960600" cy="5016900"/>
          </a:xfrm>
          <a:prstGeom prst="rect">
            <a:avLst/>
          </a:prstGeom>
          <a:noFill/>
          <a:ln>
            <a:noFill/>
          </a:ln>
        </p:spPr>
        <p:txBody>
          <a:bodyPr anchorCtr="0" anchor="t" bIns="116000" lIns="116000" spcFirstLastPara="1" rIns="116000" wrap="square" tIns="116000">
            <a:normAutofit/>
          </a:bodyPr>
          <a:lstStyle>
            <a:lvl1pPr indent="-374650" lvl="0" marL="457200">
              <a:lnSpc>
                <a:spcPct val="115000"/>
              </a:lnSpc>
              <a:spcBef>
                <a:spcPts val="0"/>
              </a:spcBef>
              <a:spcAft>
                <a:spcPts val="0"/>
              </a:spcAft>
              <a:buClr>
                <a:schemeClr val="dk2"/>
              </a:buClr>
              <a:buSzPts val="2300"/>
              <a:buChar char="●"/>
              <a:defRPr sz="2300">
                <a:solidFill>
                  <a:schemeClr val="dk2"/>
                </a:solidFill>
              </a:defRPr>
            </a:lvl1pPr>
            <a:lvl2pPr indent="-342900" lvl="1" marL="914400">
              <a:lnSpc>
                <a:spcPct val="115000"/>
              </a:lnSpc>
              <a:spcBef>
                <a:spcPts val="0"/>
              </a:spcBef>
              <a:spcAft>
                <a:spcPts val="0"/>
              </a:spcAft>
              <a:buClr>
                <a:schemeClr val="dk2"/>
              </a:buClr>
              <a:buSzPts val="1800"/>
              <a:buChar char="○"/>
              <a:defRPr sz="1800">
                <a:solidFill>
                  <a:schemeClr val="dk2"/>
                </a:solidFill>
              </a:defRPr>
            </a:lvl2pPr>
            <a:lvl3pPr indent="-342900" lvl="2" marL="1371600">
              <a:lnSpc>
                <a:spcPct val="115000"/>
              </a:lnSpc>
              <a:spcBef>
                <a:spcPts val="0"/>
              </a:spcBef>
              <a:spcAft>
                <a:spcPts val="0"/>
              </a:spcAft>
              <a:buClr>
                <a:schemeClr val="dk2"/>
              </a:buClr>
              <a:buSzPts val="1800"/>
              <a:buChar char="■"/>
              <a:defRPr sz="1800">
                <a:solidFill>
                  <a:schemeClr val="dk2"/>
                </a:solidFill>
              </a:defRPr>
            </a:lvl3pPr>
            <a:lvl4pPr indent="-342900" lvl="3" marL="1828800">
              <a:lnSpc>
                <a:spcPct val="115000"/>
              </a:lnSpc>
              <a:spcBef>
                <a:spcPts val="0"/>
              </a:spcBef>
              <a:spcAft>
                <a:spcPts val="0"/>
              </a:spcAft>
              <a:buClr>
                <a:schemeClr val="dk2"/>
              </a:buClr>
              <a:buSzPts val="1800"/>
              <a:buChar char="●"/>
              <a:defRPr sz="1800">
                <a:solidFill>
                  <a:schemeClr val="dk2"/>
                </a:solidFill>
              </a:defRPr>
            </a:lvl4pPr>
            <a:lvl5pPr indent="-342900" lvl="4" marL="2286000">
              <a:lnSpc>
                <a:spcPct val="115000"/>
              </a:lnSpc>
              <a:spcBef>
                <a:spcPts val="0"/>
              </a:spcBef>
              <a:spcAft>
                <a:spcPts val="0"/>
              </a:spcAft>
              <a:buClr>
                <a:schemeClr val="dk2"/>
              </a:buClr>
              <a:buSzPts val="1800"/>
              <a:buChar char="○"/>
              <a:defRPr sz="1800">
                <a:solidFill>
                  <a:schemeClr val="dk2"/>
                </a:solidFill>
              </a:defRPr>
            </a:lvl5pPr>
            <a:lvl6pPr indent="-342900" lvl="5" marL="2743200">
              <a:lnSpc>
                <a:spcPct val="115000"/>
              </a:lnSpc>
              <a:spcBef>
                <a:spcPts val="0"/>
              </a:spcBef>
              <a:spcAft>
                <a:spcPts val="0"/>
              </a:spcAft>
              <a:buClr>
                <a:schemeClr val="dk2"/>
              </a:buClr>
              <a:buSzPts val="1800"/>
              <a:buChar char="■"/>
              <a:defRPr sz="1800">
                <a:solidFill>
                  <a:schemeClr val="dk2"/>
                </a:solidFill>
              </a:defRPr>
            </a:lvl6pPr>
            <a:lvl7pPr indent="-342900" lvl="6" marL="3200400">
              <a:lnSpc>
                <a:spcPct val="115000"/>
              </a:lnSpc>
              <a:spcBef>
                <a:spcPts val="0"/>
              </a:spcBef>
              <a:spcAft>
                <a:spcPts val="0"/>
              </a:spcAft>
              <a:buClr>
                <a:schemeClr val="dk2"/>
              </a:buClr>
              <a:buSzPts val="1800"/>
              <a:buChar char="●"/>
              <a:defRPr sz="1800">
                <a:solidFill>
                  <a:schemeClr val="dk2"/>
                </a:solidFill>
              </a:defRPr>
            </a:lvl7pPr>
            <a:lvl8pPr indent="-342900" lvl="7" marL="3657600">
              <a:lnSpc>
                <a:spcPct val="115000"/>
              </a:lnSpc>
              <a:spcBef>
                <a:spcPts val="0"/>
              </a:spcBef>
              <a:spcAft>
                <a:spcPts val="0"/>
              </a:spcAft>
              <a:buClr>
                <a:schemeClr val="dk2"/>
              </a:buClr>
              <a:buSzPts val="1800"/>
              <a:buChar char="○"/>
              <a:defRPr sz="1800">
                <a:solidFill>
                  <a:schemeClr val="dk2"/>
                </a:solidFill>
              </a:defRPr>
            </a:lvl8pPr>
            <a:lvl9pPr indent="-342900" lvl="8" marL="4114800">
              <a:lnSpc>
                <a:spcPct val="115000"/>
              </a:lnSpc>
              <a:spcBef>
                <a:spcPts val="0"/>
              </a:spcBef>
              <a:spcAft>
                <a:spcPts val="0"/>
              </a:spcAft>
              <a:buClr>
                <a:schemeClr val="dk2"/>
              </a:buClr>
              <a:buSzPts val="1800"/>
              <a:buChar char="■"/>
              <a:defRPr sz="1800">
                <a:solidFill>
                  <a:schemeClr val="dk2"/>
                </a:solidFill>
              </a:defRPr>
            </a:lvl9pPr>
          </a:lstStyle>
          <a:p/>
        </p:txBody>
      </p:sp>
      <p:sp>
        <p:nvSpPr>
          <p:cNvPr id="8" name="Google Shape;8;p1"/>
          <p:cNvSpPr txBox="1"/>
          <p:nvPr>
            <p:ph idx="12" type="sldNum"/>
          </p:nvPr>
        </p:nvSpPr>
        <p:spPr>
          <a:xfrm>
            <a:off x="9904293" y="6847680"/>
            <a:ext cx="641400" cy="578100"/>
          </a:xfrm>
          <a:prstGeom prst="rect">
            <a:avLst/>
          </a:prstGeom>
          <a:noFill/>
          <a:ln>
            <a:noFill/>
          </a:ln>
        </p:spPr>
        <p:txBody>
          <a:bodyPr anchorCtr="0" anchor="ctr" bIns="116000" lIns="116000" spcFirstLastPara="1" rIns="116000" wrap="square" tIns="116000">
            <a:norm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8.png"/><Relationship Id="rId5" Type="http://schemas.openxmlformats.org/officeDocument/2006/relationships/hyperlink" Target="https://youtu.be/5Qk3N2sKz40" TargetMode="External"/><Relationship Id="rId6" Type="http://schemas.openxmlformats.org/officeDocument/2006/relationships/hyperlink" Target="https://youtu.be/-1cHOcnosxE" TargetMode="External"/><Relationship Id="rId7" Type="http://schemas.openxmlformats.org/officeDocument/2006/relationships/hyperlink" Target="https://youtu.be/5Qk3N2sKz40" TargetMode="External"/><Relationship Id="rId8"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31.png"/><Relationship Id="rId4" Type="http://schemas.openxmlformats.org/officeDocument/2006/relationships/image" Target="../media/image7.png"/><Relationship Id="rId9" Type="http://schemas.openxmlformats.org/officeDocument/2006/relationships/image" Target="../media/image16.png"/><Relationship Id="rId5" Type="http://schemas.openxmlformats.org/officeDocument/2006/relationships/image" Target="../media/image30.png"/><Relationship Id="rId6" Type="http://schemas.openxmlformats.org/officeDocument/2006/relationships/image" Target="../media/image14.png"/><Relationship Id="rId7" Type="http://schemas.openxmlformats.org/officeDocument/2006/relationships/image" Target="../media/image8.png"/><Relationship Id="rId8"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32.png"/><Relationship Id="rId4" Type="http://schemas.openxmlformats.org/officeDocument/2006/relationships/image" Target="../media/image4.png"/><Relationship Id="rId5" Type="http://schemas.openxmlformats.org/officeDocument/2006/relationships/image" Target="../media/image11.png"/><Relationship Id="rId6"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4.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2.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slide" Target="/ppt/slides/slide16.xml"/><Relationship Id="rId4" Type="http://schemas.openxmlformats.org/officeDocument/2006/relationships/slide" Target="/ppt/slides/slide21.xml"/><Relationship Id="rId10" Type="http://schemas.openxmlformats.org/officeDocument/2006/relationships/slide" Target="/ppt/slides/slide30.xml"/><Relationship Id="rId9" Type="http://schemas.openxmlformats.org/officeDocument/2006/relationships/slide" Target="/ppt/slides/slide29.xml"/><Relationship Id="rId5" Type="http://schemas.openxmlformats.org/officeDocument/2006/relationships/slide" Target="/ppt/slides/slide25.xml"/><Relationship Id="rId6" Type="http://schemas.openxmlformats.org/officeDocument/2006/relationships/slide" Target="/ppt/slides/slide26.xml"/><Relationship Id="rId7" Type="http://schemas.openxmlformats.org/officeDocument/2006/relationships/slide" Target="/ppt/slides/slide27.xml"/><Relationship Id="rId8" Type="http://schemas.openxmlformats.org/officeDocument/2006/relationships/slide" Target="/ppt/slides/slide2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21.png"/><Relationship Id="rId5"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2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33.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34.pn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36.png"/><Relationship Id="rId4" Type="http://schemas.openxmlformats.org/officeDocument/2006/relationships/hyperlink" Target="https://github.com/Enraged-Rabbit-Community/ERCF_v2/blob/master/Recommended_Options/Filamentalist_Rewinder/troubleshoot.m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hyperlink" Target="https://github.com/Enraged-Rabbit-Community/ERCF_v2/blob/master/Recommended_Options/Filamentalist_Rewinder/troubleshoot.md" TargetMode="External"/><Relationship Id="rId4" Type="http://schemas.openxmlformats.org/officeDocument/2006/relationships/hyperlink" Target="https://github.com/Enraged-Rabbit-Community/ERCF_v2/blob/master/Recommended_Options/Filamentalist_Rewinder/Filamentalist_FAQ.md" TargetMode="External"/><Relationship Id="rId5" Type="http://schemas.openxmlformats.org/officeDocument/2006/relationships/hyperlink" Target="https://discord.gg/hxe9eMWse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 name="Shape 39"/>
        <p:cNvGrpSpPr/>
        <p:nvPr/>
      </p:nvGrpSpPr>
      <p:grpSpPr>
        <a:xfrm>
          <a:off x="0" y="0"/>
          <a:ext cx="0" cy="0"/>
          <a:chOff x="0" y="0"/>
          <a:chExt cx="0" cy="0"/>
        </a:xfrm>
      </p:grpSpPr>
      <p:sp>
        <p:nvSpPr>
          <p:cNvPr id="40" name="Google Shape;40;p8"/>
          <p:cNvSpPr/>
          <p:nvPr/>
        </p:nvSpPr>
        <p:spPr>
          <a:xfrm>
            <a:off x="-25" y="7352575"/>
            <a:ext cx="10689300" cy="202200"/>
          </a:xfrm>
          <a:prstGeom prst="rect">
            <a:avLst/>
          </a:prstGeom>
          <a:solidFill>
            <a:srgbClr val="ED3024"/>
          </a:solidFill>
          <a:ln>
            <a:noFill/>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sz="1800"/>
          </a:p>
        </p:txBody>
      </p:sp>
      <p:pic>
        <p:nvPicPr>
          <p:cNvPr id="41" name="Google Shape;41;p8"/>
          <p:cNvPicPr preferRelativeResize="0"/>
          <p:nvPr/>
        </p:nvPicPr>
        <p:blipFill rotWithShape="1">
          <a:blip r:embed="rId3">
            <a:alphaModFix/>
          </a:blip>
          <a:srcRect b="15540" l="21494" r="0" t="0"/>
          <a:stretch/>
        </p:blipFill>
        <p:spPr>
          <a:xfrm>
            <a:off x="8000" y="2106100"/>
            <a:ext cx="5064602" cy="5448673"/>
          </a:xfrm>
          <a:prstGeom prst="rect">
            <a:avLst/>
          </a:prstGeom>
          <a:noFill/>
          <a:ln>
            <a:noFill/>
          </a:ln>
        </p:spPr>
      </p:pic>
      <p:sp>
        <p:nvSpPr>
          <p:cNvPr id="42" name="Google Shape;42;p8"/>
          <p:cNvSpPr txBox="1"/>
          <p:nvPr/>
        </p:nvSpPr>
        <p:spPr>
          <a:xfrm>
            <a:off x="4245625" y="6133100"/>
            <a:ext cx="5522400" cy="769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2400">
                <a:solidFill>
                  <a:srgbClr val="ED3024"/>
                </a:solidFill>
                <a:latin typeface="Nunito Light"/>
                <a:ea typeface="Nunito Light"/>
                <a:cs typeface="Nunito Light"/>
                <a:sym typeface="Nunito Light"/>
              </a:rPr>
              <a:t>FILAMENTALIST V3 </a:t>
            </a:r>
            <a:r>
              <a:rPr lang="en" sz="2400">
                <a:solidFill>
                  <a:srgbClr val="ED3024"/>
                </a:solidFill>
                <a:latin typeface="Nunito Light"/>
                <a:ea typeface="Nunito Light"/>
                <a:cs typeface="Nunito Light"/>
                <a:sym typeface="Nunito Light"/>
              </a:rPr>
              <a:t>BUILD GUIDE</a:t>
            </a:r>
            <a:endParaRPr sz="2400">
              <a:solidFill>
                <a:srgbClr val="9D959D"/>
              </a:solidFill>
              <a:latin typeface="Nunito Light"/>
              <a:ea typeface="Nunito Light"/>
              <a:cs typeface="Nunito Light"/>
              <a:sym typeface="Nunito Light"/>
            </a:endParaRPr>
          </a:p>
          <a:p>
            <a:pPr indent="0" lvl="0" marL="0" rtl="0" algn="r">
              <a:spcBef>
                <a:spcPts val="0"/>
              </a:spcBef>
              <a:spcAft>
                <a:spcPts val="0"/>
              </a:spcAft>
              <a:buNone/>
            </a:pPr>
            <a:r>
              <a:t/>
            </a:r>
            <a:endParaRPr>
              <a:solidFill>
                <a:srgbClr val="9D959D"/>
              </a:solidFill>
              <a:latin typeface="Nunito"/>
              <a:ea typeface="Nunito"/>
              <a:cs typeface="Nunito"/>
              <a:sym typeface="Nunito"/>
            </a:endParaRPr>
          </a:p>
        </p:txBody>
      </p:sp>
      <p:pic>
        <p:nvPicPr>
          <p:cNvPr id="43" name="Google Shape;43;p8"/>
          <p:cNvPicPr preferRelativeResize="0"/>
          <p:nvPr/>
        </p:nvPicPr>
        <p:blipFill>
          <a:blip r:embed="rId4">
            <a:alphaModFix/>
          </a:blip>
          <a:stretch>
            <a:fillRect/>
          </a:stretch>
        </p:blipFill>
        <p:spPr>
          <a:xfrm>
            <a:off x="6548025" y="261225"/>
            <a:ext cx="917599" cy="1000876"/>
          </a:xfrm>
          <a:prstGeom prst="rect">
            <a:avLst/>
          </a:prstGeom>
          <a:noFill/>
          <a:ln>
            <a:noFill/>
          </a:ln>
        </p:spPr>
      </p:pic>
      <p:sp>
        <p:nvSpPr>
          <p:cNvPr id="44" name="Google Shape;44;p8"/>
          <p:cNvSpPr txBox="1"/>
          <p:nvPr/>
        </p:nvSpPr>
        <p:spPr>
          <a:xfrm>
            <a:off x="7516300" y="185025"/>
            <a:ext cx="2306400" cy="1154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6300">
                <a:solidFill>
                  <a:srgbClr val="ED3024"/>
                </a:solidFill>
                <a:latin typeface="Nunito"/>
                <a:ea typeface="Nunito"/>
                <a:cs typeface="Nunito"/>
                <a:sym typeface="Nunito"/>
              </a:rPr>
              <a:t>ERCF</a:t>
            </a:r>
            <a:endParaRPr sz="3200">
              <a:solidFill>
                <a:srgbClr val="9D959D"/>
              </a:solidFill>
              <a:latin typeface="Nunito"/>
              <a:ea typeface="Nunito"/>
              <a:cs typeface="Nunito"/>
              <a:sym typeface="Nunito"/>
            </a:endParaRPr>
          </a:p>
        </p:txBody>
      </p:sp>
      <p:sp>
        <p:nvSpPr>
          <p:cNvPr id="45" name="Google Shape;45;p8"/>
          <p:cNvSpPr txBox="1"/>
          <p:nvPr>
            <p:ph idx="4294967295" type="title"/>
          </p:nvPr>
        </p:nvSpPr>
        <p:spPr>
          <a:xfrm>
            <a:off x="6098875" y="6713763"/>
            <a:ext cx="2470800" cy="696900"/>
          </a:xfrm>
          <a:prstGeom prst="rect">
            <a:avLst/>
          </a:prstGeom>
        </p:spPr>
        <p:txBody>
          <a:bodyPr anchorCtr="0" anchor="t" bIns="116000" lIns="116000" spcFirstLastPara="1" rIns="116000" wrap="square" tIns="116000">
            <a:normAutofit/>
          </a:bodyPr>
          <a:lstStyle/>
          <a:p>
            <a:pPr indent="0" lvl="0" marL="0" rtl="0" algn="l">
              <a:spcBef>
                <a:spcPts val="0"/>
              </a:spcBef>
              <a:spcAft>
                <a:spcPts val="0"/>
              </a:spcAft>
              <a:buNone/>
            </a:pPr>
            <a:r>
              <a:rPr i="1" lang="en" sz="1400">
                <a:solidFill>
                  <a:srgbClr val="9D959D"/>
                </a:solidFill>
              </a:rPr>
              <a:t>“The Filamentalist abides…”</a:t>
            </a:r>
            <a:endParaRPr i="1" sz="1400">
              <a:solidFill>
                <a:srgbClr val="9D959D"/>
              </a:solidFill>
            </a:endParaRPr>
          </a:p>
          <a:p>
            <a:pPr indent="-317500" lvl="0" marL="457200" rtl="0" algn="l">
              <a:spcBef>
                <a:spcPts val="0"/>
              </a:spcBef>
              <a:spcAft>
                <a:spcPts val="0"/>
              </a:spcAft>
              <a:buClr>
                <a:srgbClr val="9D959D"/>
              </a:buClr>
              <a:buSzPts val="1400"/>
              <a:buChar char="-"/>
            </a:pPr>
            <a:r>
              <a:rPr lang="en" sz="1400">
                <a:solidFill>
                  <a:srgbClr val="9D959D"/>
                </a:solidFill>
              </a:rPr>
              <a:t>The Dude, 1998</a:t>
            </a:r>
            <a:endParaRPr sz="1400">
              <a:solidFill>
                <a:srgbClr val="9D959D"/>
              </a:solidFill>
            </a:endParaRPr>
          </a:p>
        </p:txBody>
      </p:sp>
      <p:sp>
        <p:nvSpPr>
          <p:cNvPr id="46" name="Google Shape;46;p8"/>
          <p:cNvSpPr txBox="1"/>
          <p:nvPr>
            <p:ph idx="4294967295" type="title"/>
          </p:nvPr>
        </p:nvSpPr>
        <p:spPr>
          <a:xfrm>
            <a:off x="377025" y="184350"/>
            <a:ext cx="5909100" cy="926400"/>
          </a:xfrm>
          <a:prstGeom prst="rect">
            <a:avLst/>
          </a:prstGeom>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990"/>
              <a:buFont typeface="Arial"/>
              <a:buNone/>
            </a:pPr>
            <a:r>
              <a:rPr lang="en" sz="2120" u="sng">
                <a:solidFill>
                  <a:schemeClr val="hlink"/>
                </a:solidFill>
                <a:hlinkClick r:id="rId5"/>
              </a:rPr>
              <a:t>Video Assembly Guide Here!</a:t>
            </a:r>
            <a:endParaRPr sz="2120"/>
          </a:p>
          <a:p>
            <a:pPr indent="0" lvl="0" marL="0" rtl="0" algn="l">
              <a:spcBef>
                <a:spcPts val="0"/>
              </a:spcBef>
              <a:spcAft>
                <a:spcPts val="0"/>
              </a:spcAft>
              <a:buClr>
                <a:schemeClr val="dk1"/>
              </a:buClr>
              <a:buSzPts val="990"/>
              <a:buFont typeface="Arial"/>
              <a:buNone/>
            </a:pPr>
            <a:r>
              <a:rPr lang="en" sz="2120"/>
              <a:t>(</a:t>
            </a:r>
            <a:r>
              <a:rPr lang="en" sz="2120" u="sng" strike="sngStrike">
                <a:solidFill>
                  <a:schemeClr val="hlink"/>
                </a:solidFill>
                <a:highlight>
                  <a:schemeClr val="accent6"/>
                </a:highlight>
                <a:hlinkClick r:id="rId6"/>
              </a:rPr>
              <a:t>https://youtu.be/-1cHOcnosxE</a:t>
            </a:r>
            <a:r>
              <a:rPr lang="en" sz="2120"/>
              <a:t> - </a:t>
            </a:r>
            <a:r>
              <a:rPr i="1" lang="en" sz="2120"/>
              <a:t>coming soon</a:t>
            </a:r>
            <a:r>
              <a:rPr lang="en" sz="2120"/>
              <a:t>)</a:t>
            </a:r>
            <a:endParaRPr sz="2120"/>
          </a:p>
          <a:p>
            <a:pPr indent="0" lvl="0" marL="0" rtl="0" algn="l">
              <a:spcBef>
                <a:spcPts val="0"/>
              </a:spcBef>
              <a:spcAft>
                <a:spcPts val="0"/>
              </a:spcAft>
              <a:buClr>
                <a:schemeClr val="dk1"/>
              </a:buClr>
              <a:buSzPts val="990"/>
              <a:buFont typeface="Arial"/>
              <a:buNone/>
            </a:pPr>
            <a:r>
              <a:t/>
            </a:r>
            <a:endParaRPr sz="2120"/>
          </a:p>
        </p:txBody>
      </p:sp>
      <p:sp>
        <p:nvSpPr>
          <p:cNvPr id="47" name="Google Shape;47;p8"/>
          <p:cNvSpPr txBox="1"/>
          <p:nvPr>
            <p:ph idx="4294967295" type="title"/>
          </p:nvPr>
        </p:nvSpPr>
        <p:spPr>
          <a:xfrm>
            <a:off x="382150" y="1069025"/>
            <a:ext cx="5487000" cy="926400"/>
          </a:xfrm>
          <a:prstGeom prst="rect">
            <a:avLst/>
          </a:prstGeom>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990"/>
              <a:buFont typeface="Arial"/>
              <a:buNone/>
            </a:pPr>
            <a:r>
              <a:rPr lang="en" sz="2120" u="sng">
                <a:solidFill>
                  <a:schemeClr val="hlink"/>
                </a:solidFill>
              </a:rPr>
              <a:t>User Community Help on Discord </a:t>
            </a:r>
            <a:r>
              <a:rPr lang="en" sz="2120" u="sng">
                <a:solidFill>
                  <a:schemeClr val="hlink"/>
                </a:solidFill>
                <a:hlinkClick r:id="rId7"/>
              </a:rPr>
              <a:t> Here!</a:t>
            </a:r>
            <a:endParaRPr sz="2120"/>
          </a:p>
          <a:p>
            <a:pPr indent="0" lvl="0" marL="0" rtl="0" algn="l">
              <a:spcBef>
                <a:spcPts val="0"/>
              </a:spcBef>
              <a:spcAft>
                <a:spcPts val="0"/>
              </a:spcAft>
              <a:buClr>
                <a:schemeClr val="dk1"/>
              </a:buClr>
              <a:buSzPts val="990"/>
              <a:buFont typeface="Arial"/>
              <a:buNone/>
            </a:pPr>
            <a:r>
              <a:rPr lang="en" sz="2120" u="sng">
                <a:solidFill>
                  <a:schemeClr val="hlink"/>
                </a:solidFill>
              </a:rPr>
              <a:t>(https://discord.gg/hxe9eMWseT</a:t>
            </a:r>
            <a:r>
              <a:rPr lang="en" sz="2120"/>
              <a:t>)</a:t>
            </a:r>
            <a:endParaRPr sz="2120"/>
          </a:p>
        </p:txBody>
      </p:sp>
      <p:pic>
        <p:nvPicPr>
          <p:cNvPr id="48" name="Google Shape;48;p8" title="Filamentalist_V3_Render_Large.png"/>
          <p:cNvPicPr preferRelativeResize="0"/>
          <p:nvPr/>
        </p:nvPicPr>
        <p:blipFill rotWithShape="1">
          <a:blip r:embed="rId8">
            <a:alphaModFix/>
          </a:blip>
          <a:srcRect b="17443" l="15593" r="14821" t="15102"/>
          <a:stretch/>
        </p:blipFill>
        <p:spPr>
          <a:xfrm>
            <a:off x="4593347" y="1981200"/>
            <a:ext cx="5607654" cy="42015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7"/>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156" name="Google Shape;156;p17"/>
          <p:cNvSpPr txBox="1"/>
          <p:nvPr/>
        </p:nvSpPr>
        <p:spPr>
          <a:xfrm>
            <a:off x="364384" y="457200"/>
            <a:ext cx="2742600" cy="45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300">
                <a:solidFill>
                  <a:srgbClr val="ED3024"/>
                </a:solidFill>
                <a:latin typeface="Nunito"/>
                <a:ea typeface="Nunito"/>
                <a:cs typeface="Nunito"/>
                <a:sym typeface="Nunito"/>
              </a:rPr>
              <a:t>INTRODUCTION </a:t>
            </a:r>
            <a:endParaRPr sz="1300">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p:txBody>
      </p:sp>
      <p:graphicFrame>
        <p:nvGraphicFramePr>
          <p:cNvPr id="157" name="Google Shape;157;p17"/>
          <p:cNvGraphicFramePr/>
          <p:nvPr/>
        </p:nvGraphicFramePr>
        <p:xfrm>
          <a:off x="707075" y="1414275"/>
          <a:ext cx="3000000" cy="3000000"/>
        </p:xfrm>
        <a:graphic>
          <a:graphicData uri="http://schemas.openxmlformats.org/drawingml/2006/table">
            <a:tbl>
              <a:tblPr>
                <a:noFill/>
                <a:tableStyleId>{2D0CF6D6-3A11-4359-98C5-76592DAF59D7}</a:tableStyleId>
              </a:tblPr>
              <a:tblGrid>
                <a:gridCol w="1522050"/>
                <a:gridCol w="3013300"/>
                <a:gridCol w="1664350"/>
                <a:gridCol w="2941725"/>
              </a:tblGrid>
              <a:tr h="15182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ED3024"/>
                          </a:solidFill>
                          <a:latin typeface="Nunito"/>
                          <a:ea typeface="Nunito"/>
                          <a:cs typeface="Nunito"/>
                          <a:sym typeface="Nunito"/>
                        </a:rPr>
                        <a:t>FLAT HEAD COUNTERSUNK SCREW (FHCS)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Metric fastener with a cone shaped head and a flat top.</a:t>
                      </a:r>
                      <a:endParaRPr sz="1200">
                        <a:solidFill>
                          <a:srgbClr val="9D959D"/>
                        </a:solidFill>
                        <a:latin typeface="Nunito"/>
                        <a:ea typeface="Nunito"/>
                        <a:cs typeface="Nunito"/>
                        <a:sym typeface="Nunito"/>
                      </a:endParaRPr>
                    </a:p>
                    <a:p>
                      <a:pPr indent="0" lvl="0" marL="0" rtl="0" algn="l">
                        <a:spcBef>
                          <a:spcPts val="1000"/>
                        </a:spcBef>
                        <a:spcAft>
                          <a:spcPts val="1000"/>
                        </a:spcAft>
                        <a:buNone/>
                      </a:pPr>
                      <a:r>
                        <a:rPr lang="en" sz="1000">
                          <a:solidFill>
                            <a:srgbClr val="ED3024"/>
                          </a:solidFill>
                          <a:latin typeface="Nunito"/>
                          <a:ea typeface="Nunito"/>
                          <a:cs typeface="Nunito"/>
                          <a:sym typeface="Nunito"/>
                        </a:rPr>
                        <a:t>ISO 10642</a:t>
                      </a:r>
                      <a:endParaRPr sz="12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ED3024"/>
                          </a:solidFill>
                          <a:latin typeface="Nunito"/>
                          <a:ea typeface="Nunito"/>
                          <a:cs typeface="Nunito"/>
                          <a:sym typeface="Nunito"/>
                        </a:rPr>
                        <a:t>SOCKET HEAD CAP SCREW (SHCS)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Metric fastener with a cylindrical head and hex drive. The most common fastener used on the ERCF.</a:t>
                      </a:r>
                      <a:endParaRPr sz="1200">
                        <a:solidFill>
                          <a:srgbClr val="9D959D"/>
                        </a:solidFill>
                        <a:latin typeface="Nunito"/>
                        <a:ea typeface="Nunito"/>
                        <a:cs typeface="Nunito"/>
                        <a:sym typeface="Nunito"/>
                      </a:endParaRPr>
                    </a:p>
                    <a:p>
                      <a:pPr indent="0" lvl="0" marL="0" rtl="0" algn="l">
                        <a:spcBef>
                          <a:spcPts val="1000"/>
                        </a:spcBef>
                        <a:spcAft>
                          <a:spcPts val="1000"/>
                        </a:spcAft>
                        <a:buNone/>
                      </a:pPr>
                      <a:r>
                        <a:rPr lang="en" sz="1000">
                          <a:solidFill>
                            <a:srgbClr val="ED3024"/>
                          </a:solidFill>
                          <a:latin typeface="Nunito"/>
                          <a:ea typeface="Nunito"/>
                          <a:cs typeface="Nunito"/>
                          <a:sym typeface="Nunito"/>
                        </a:rPr>
                        <a:t>ISO 4762</a:t>
                      </a:r>
                      <a:endParaRPr sz="1000">
                        <a:solidFill>
                          <a:srgbClr val="ED3024"/>
                        </a:solidFill>
                        <a:latin typeface="Nunito"/>
                        <a:ea typeface="Nunito"/>
                        <a:cs typeface="Nunito"/>
                        <a:sym typeface="Nuni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333275">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ED3024"/>
                          </a:solidFill>
                          <a:latin typeface="Nunito"/>
                          <a:ea typeface="Nunito"/>
                          <a:cs typeface="Nunito"/>
                          <a:sym typeface="Nunito"/>
                        </a:rPr>
                        <a:t>WASHER</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Plain metal stamped washer. </a:t>
                      </a:r>
                      <a:endParaRPr sz="1200">
                        <a:solidFill>
                          <a:srgbClr val="9D959D"/>
                        </a:solidFill>
                        <a:latin typeface="Nunito"/>
                        <a:ea typeface="Nunito"/>
                        <a:cs typeface="Nunito"/>
                        <a:sym typeface="Nunito"/>
                      </a:endParaRPr>
                    </a:p>
                    <a:p>
                      <a:pPr indent="0" lvl="0" marL="0" rtl="0" algn="l">
                        <a:spcBef>
                          <a:spcPts val="1000"/>
                        </a:spcBef>
                        <a:spcAft>
                          <a:spcPts val="1000"/>
                        </a:spcAft>
                        <a:buNone/>
                      </a:pPr>
                      <a:r>
                        <a:rPr lang="en" sz="1000">
                          <a:solidFill>
                            <a:srgbClr val="ED3024"/>
                          </a:solidFill>
                          <a:latin typeface="Nunito"/>
                          <a:ea typeface="Nunito"/>
                          <a:cs typeface="Nunito"/>
                          <a:sym typeface="Nunito"/>
                        </a:rPr>
                        <a:t>DIN 125</a:t>
                      </a:r>
                      <a:endParaRPr sz="1200">
                        <a:solidFill>
                          <a:srgbClr val="ED3024"/>
                        </a:solidFill>
                        <a:latin typeface="Nunito"/>
                        <a:ea typeface="Nunito"/>
                        <a:cs typeface="Nunito"/>
                        <a:sym typeface="Nuni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ED3024"/>
                          </a:solidFill>
                          <a:latin typeface="Nunito"/>
                          <a:ea typeface="Nunito"/>
                          <a:cs typeface="Nunito"/>
                          <a:sym typeface="Nunito"/>
                        </a:rPr>
                        <a:t>688/608 BEARING</a:t>
                      </a:r>
                      <a:endParaRPr sz="1200">
                        <a:solidFill>
                          <a:srgbClr val="9D959D"/>
                        </a:solidFill>
                        <a:latin typeface="Nunito"/>
                        <a:ea typeface="Nunito"/>
                        <a:cs typeface="Nunito"/>
                        <a:sym typeface="Nunito"/>
                      </a:endParaRPr>
                    </a:p>
                    <a:p>
                      <a:pPr indent="0" lvl="0" marL="0" rtl="0" algn="l">
                        <a:spcBef>
                          <a:spcPts val="0"/>
                        </a:spcBef>
                        <a:spcAft>
                          <a:spcPts val="1000"/>
                        </a:spcAft>
                        <a:buNone/>
                      </a:pPr>
                      <a:r>
                        <a:rPr lang="en" sz="1200">
                          <a:solidFill>
                            <a:srgbClr val="9D959D"/>
                          </a:solidFill>
                          <a:latin typeface="Nunito"/>
                          <a:ea typeface="Nunito"/>
                          <a:cs typeface="Nunito"/>
                          <a:sym typeface="Nunito"/>
                        </a:rPr>
                        <a:t>For the Filamentalist, the 2RS (sealed) style is preferred but can be used with the open or ZZ (shielded) style.</a:t>
                      </a:r>
                      <a:endParaRPr sz="1200">
                        <a:solidFill>
                          <a:srgbClr val="ED3024"/>
                        </a:solidFill>
                        <a:latin typeface="Nunito"/>
                        <a:ea typeface="Nunito"/>
                        <a:cs typeface="Nunito"/>
                        <a:sym typeface="Nuni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537575">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ED3024"/>
                          </a:solidFill>
                          <a:latin typeface="Nunito"/>
                          <a:ea typeface="Nunito"/>
                          <a:cs typeface="Nunito"/>
                          <a:sym typeface="Nunito"/>
                        </a:rPr>
                        <a:t>HEAT SET INSERT </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Brass, threaded, with ridges on the outside. Heat to approx 250C with soldering iron and push into a hole in the plastic. Plastic cools and solidifies around the knurls/ridges for excellent resistance to torque and pull-out.</a:t>
                      </a:r>
                      <a:endParaRPr sz="1000">
                        <a:solidFill>
                          <a:srgbClr val="ED3024"/>
                        </a:solidFill>
                        <a:latin typeface="Nunito"/>
                        <a:ea typeface="Nunito"/>
                        <a:cs typeface="Nunito"/>
                        <a:sym typeface="Nuni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ED3024"/>
                          </a:solidFill>
                          <a:latin typeface="Nunito"/>
                          <a:ea typeface="Nunito"/>
                          <a:cs typeface="Nunito"/>
                          <a:sym typeface="Nunito"/>
                        </a:rPr>
                        <a:t>SPRING</a:t>
                      </a:r>
                      <a:endParaRPr sz="1200">
                        <a:solidFill>
                          <a:srgbClr val="ED3024"/>
                        </a:solidFill>
                        <a:latin typeface="Nunito"/>
                        <a:ea typeface="Nunito"/>
                        <a:cs typeface="Nunito"/>
                        <a:sym typeface="Nunito"/>
                      </a:endParaRPr>
                    </a:p>
                    <a:p>
                      <a:pPr indent="0" lvl="0" marL="0" rtl="0" algn="l">
                        <a:spcBef>
                          <a:spcPts val="1000"/>
                        </a:spcBef>
                        <a:spcAft>
                          <a:spcPts val="0"/>
                        </a:spcAft>
                        <a:buNone/>
                      </a:pPr>
                      <a:r>
                        <a:rPr lang="en" sz="1200">
                          <a:solidFill>
                            <a:srgbClr val="9D959D"/>
                          </a:solidFill>
                          <a:latin typeface="Nunito"/>
                          <a:ea typeface="Nunito"/>
                          <a:cs typeface="Nunito"/>
                          <a:sym typeface="Nunito"/>
                        </a:rPr>
                        <a:t>For the Filamentalist, 304 Stainless Steel,6mm OD, 0.6mm Wire Size, 15mm Free Length spring used in Tensioner Assembly.</a:t>
                      </a:r>
                      <a:endParaRPr sz="1200">
                        <a:solidFill>
                          <a:srgbClr val="ED3024"/>
                        </a:solidFill>
                        <a:latin typeface="Nunito"/>
                        <a:ea typeface="Nunito"/>
                        <a:cs typeface="Nunito"/>
                        <a:sym typeface="Nunito"/>
                      </a:endParaRPr>
                    </a:p>
                    <a:p>
                      <a:pPr indent="0" lvl="0" marL="0" rtl="0" algn="l">
                        <a:spcBef>
                          <a:spcPts val="0"/>
                        </a:spcBef>
                        <a:spcAft>
                          <a:spcPts val="1000"/>
                        </a:spcAft>
                        <a:buNone/>
                      </a:pPr>
                      <a:r>
                        <a:t/>
                      </a:r>
                      <a:endParaRPr sz="1200">
                        <a:solidFill>
                          <a:srgbClr val="ED3024"/>
                        </a:solidFill>
                        <a:latin typeface="Nunito"/>
                        <a:ea typeface="Nunito"/>
                        <a:cs typeface="Nunito"/>
                        <a:sym typeface="Nuni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2255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ED3024"/>
                          </a:solidFill>
                          <a:latin typeface="Nunito"/>
                          <a:ea typeface="Nunito"/>
                          <a:cs typeface="Nunito"/>
                          <a:sym typeface="Nunito"/>
                        </a:rPr>
                        <a:t>ECAS FITTING</a:t>
                      </a:r>
                      <a:endParaRPr sz="1200">
                        <a:solidFill>
                          <a:srgbClr val="ED3024"/>
                        </a:solidFill>
                        <a:latin typeface="Nunito"/>
                        <a:ea typeface="Nunito"/>
                        <a:cs typeface="Nunito"/>
                        <a:sym typeface="Nunito"/>
                      </a:endParaRPr>
                    </a:p>
                    <a:p>
                      <a:pPr indent="0" lvl="0" marL="0" rtl="0" algn="l">
                        <a:spcBef>
                          <a:spcPts val="1000"/>
                        </a:spcBef>
                        <a:spcAft>
                          <a:spcPts val="0"/>
                        </a:spcAft>
                        <a:buNone/>
                      </a:pPr>
                      <a:r>
                        <a:rPr lang="en" sz="1200">
                          <a:solidFill>
                            <a:srgbClr val="9D959D"/>
                          </a:solidFill>
                          <a:latin typeface="Nunito"/>
                          <a:ea typeface="Nunito"/>
                          <a:cs typeface="Nunito"/>
                          <a:sym typeface="Nunito"/>
                        </a:rPr>
                        <a:t>4mm Push -Fit PTFE tubing fitting.</a:t>
                      </a:r>
                      <a:endParaRPr sz="1200">
                        <a:solidFill>
                          <a:srgbClr val="ED3024"/>
                        </a:solidFill>
                        <a:latin typeface="Nunito"/>
                        <a:ea typeface="Nunito"/>
                        <a:cs typeface="Nunito"/>
                        <a:sym typeface="Nuni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pic>
        <p:nvPicPr>
          <p:cNvPr id="158" name="Google Shape;158;p17"/>
          <p:cNvPicPr preferRelativeResize="0"/>
          <p:nvPr/>
        </p:nvPicPr>
        <p:blipFill>
          <a:blip r:embed="rId3">
            <a:alphaModFix/>
          </a:blip>
          <a:stretch>
            <a:fillRect/>
          </a:stretch>
        </p:blipFill>
        <p:spPr>
          <a:xfrm>
            <a:off x="5518001" y="1521712"/>
            <a:ext cx="1130326" cy="880875"/>
          </a:xfrm>
          <a:prstGeom prst="rect">
            <a:avLst/>
          </a:prstGeom>
          <a:noFill/>
          <a:ln>
            <a:noFill/>
          </a:ln>
        </p:spPr>
      </p:pic>
      <p:pic>
        <p:nvPicPr>
          <p:cNvPr id="159" name="Google Shape;159;p17"/>
          <p:cNvPicPr preferRelativeResize="0"/>
          <p:nvPr/>
        </p:nvPicPr>
        <p:blipFill>
          <a:blip r:embed="rId4">
            <a:alphaModFix/>
          </a:blip>
          <a:stretch>
            <a:fillRect/>
          </a:stretch>
        </p:blipFill>
        <p:spPr>
          <a:xfrm>
            <a:off x="1107038" y="1552625"/>
            <a:ext cx="647675" cy="567715"/>
          </a:xfrm>
          <a:prstGeom prst="rect">
            <a:avLst/>
          </a:prstGeom>
          <a:noFill/>
          <a:ln>
            <a:noFill/>
          </a:ln>
        </p:spPr>
      </p:pic>
      <p:pic>
        <p:nvPicPr>
          <p:cNvPr id="160" name="Google Shape;160;p17"/>
          <p:cNvPicPr preferRelativeResize="0"/>
          <p:nvPr/>
        </p:nvPicPr>
        <p:blipFill>
          <a:blip r:embed="rId5">
            <a:alphaModFix/>
          </a:blip>
          <a:stretch>
            <a:fillRect/>
          </a:stretch>
        </p:blipFill>
        <p:spPr>
          <a:xfrm>
            <a:off x="797450" y="4376013"/>
            <a:ext cx="1266825" cy="1247775"/>
          </a:xfrm>
          <a:prstGeom prst="rect">
            <a:avLst/>
          </a:prstGeom>
          <a:noFill/>
          <a:ln>
            <a:noFill/>
          </a:ln>
        </p:spPr>
      </p:pic>
      <p:pic>
        <p:nvPicPr>
          <p:cNvPr id="161" name="Google Shape;161;p17"/>
          <p:cNvPicPr preferRelativeResize="0"/>
          <p:nvPr/>
        </p:nvPicPr>
        <p:blipFill>
          <a:blip r:embed="rId6">
            <a:alphaModFix/>
          </a:blip>
          <a:stretch>
            <a:fillRect/>
          </a:stretch>
        </p:blipFill>
        <p:spPr>
          <a:xfrm>
            <a:off x="938260" y="2996150"/>
            <a:ext cx="985236" cy="1201050"/>
          </a:xfrm>
          <a:prstGeom prst="rect">
            <a:avLst/>
          </a:prstGeom>
          <a:noFill/>
          <a:ln>
            <a:noFill/>
          </a:ln>
        </p:spPr>
      </p:pic>
      <p:pic>
        <p:nvPicPr>
          <p:cNvPr id="162" name="Google Shape;162;p17"/>
          <p:cNvPicPr preferRelativeResize="0"/>
          <p:nvPr/>
        </p:nvPicPr>
        <p:blipFill rotWithShape="1">
          <a:blip r:embed="rId7">
            <a:alphaModFix/>
          </a:blip>
          <a:srcRect b="0" l="0" r="0" t="0"/>
          <a:stretch/>
        </p:blipFill>
        <p:spPr>
          <a:xfrm>
            <a:off x="5518000" y="2750075"/>
            <a:ext cx="1130325" cy="1260753"/>
          </a:xfrm>
          <a:prstGeom prst="rect">
            <a:avLst/>
          </a:prstGeom>
          <a:noFill/>
          <a:ln>
            <a:noFill/>
          </a:ln>
        </p:spPr>
      </p:pic>
      <p:pic>
        <p:nvPicPr>
          <p:cNvPr id="163" name="Google Shape;163;p17"/>
          <p:cNvPicPr preferRelativeResize="0"/>
          <p:nvPr/>
        </p:nvPicPr>
        <p:blipFill rotWithShape="1">
          <a:blip r:embed="rId8">
            <a:alphaModFix/>
          </a:blip>
          <a:srcRect b="33639" l="28892" r="17986" t="29066"/>
          <a:stretch/>
        </p:blipFill>
        <p:spPr>
          <a:xfrm>
            <a:off x="1014450" y="5777520"/>
            <a:ext cx="985250" cy="1106780"/>
          </a:xfrm>
          <a:prstGeom prst="rect">
            <a:avLst/>
          </a:prstGeom>
          <a:noFill/>
          <a:ln>
            <a:noFill/>
          </a:ln>
        </p:spPr>
      </p:pic>
      <p:pic>
        <p:nvPicPr>
          <p:cNvPr id="164" name="Google Shape;164;p17"/>
          <p:cNvPicPr preferRelativeResize="0"/>
          <p:nvPr/>
        </p:nvPicPr>
        <p:blipFill rotWithShape="1">
          <a:blip r:embed="rId9">
            <a:alphaModFix/>
          </a:blip>
          <a:srcRect b="33323" l="29198" r="0" t="29555"/>
          <a:stretch/>
        </p:blipFill>
        <p:spPr>
          <a:xfrm>
            <a:off x="5487925" y="4409674"/>
            <a:ext cx="1190475" cy="998700"/>
          </a:xfrm>
          <a:prstGeom prst="rect">
            <a:avLst/>
          </a:prstGeom>
          <a:noFill/>
          <a:ln>
            <a:noFill/>
          </a:ln>
        </p:spPr>
      </p:pic>
      <p:graphicFrame>
        <p:nvGraphicFramePr>
          <p:cNvPr id="165" name="Google Shape;165;p17"/>
          <p:cNvGraphicFramePr/>
          <p:nvPr/>
        </p:nvGraphicFramePr>
        <p:xfrm>
          <a:off x="840744" y="6539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ctr">
                        <a:spcBef>
                          <a:spcPts val="0"/>
                        </a:spcBef>
                        <a:spcAft>
                          <a:spcPts val="0"/>
                        </a:spcAft>
                        <a:buNone/>
                      </a:pPr>
                      <a:r>
                        <a:rPr lang="en">
                          <a:solidFill>
                            <a:srgbClr val="ED3024"/>
                          </a:solidFill>
                          <a:latin typeface="Nunito"/>
                          <a:ea typeface="Nunito"/>
                          <a:cs typeface="Nunito"/>
                          <a:sym typeface="Nunito"/>
                        </a:rPr>
                        <a:t>HARDWARE REFERENCE</a:t>
                      </a:r>
                      <a:endParaRPr>
                        <a:solidFill>
                          <a:srgbClr val="ED3024"/>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166" name="Google Shape;166;p17"/>
          <p:cNvSpPr txBox="1"/>
          <p:nvPr>
            <p:ph type="title"/>
          </p:nvPr>
        </p:nvSpPr>
        <p:spPr>
          <a:xfrm>
            <a:off x="364384" y="438503"/>
            <a:ext cx="2742600" cy="520200"/>
          </a:xfrm>
          <a:prstGeom prst="rect">
            <a:avLst/>
          </a:prstGeom>
        </p:spPr>
        <p:txBody>
          <a:bodyPr anchorCtr="0" anchor="t" bIns="116000" lIns="116000" spcFirstLastPara="1" rIns="116000" wrap="square" tIns="116000">
            <a:norm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18"/>
          <p:cNvPicPr preferRelativeResize="0"/>
          <p:nvPr/>
        </p:nvPicPr>
        <p:blipFill>
          <a:blip r:embed="rId3">
            <a:alphaModFix/>
          </a:blip>
          <a:stretch>
            <a:fillRect/>
          </a:stretch>
        </p:blipFill>
        <p:spPr>
          <a:xfrm>
            <a:off x="6718473" y="5924600"/>
            <a:ext cx="1837672" cy="730200"/>
          </a:xfrm>
          <a:prstGeom prst="rect">
            <a:avLst/>
          </a:prstGeom>
          <a:noFill/>
          <a:ln>
            <a:noFill/>
          </a:ln>
        </p:spPr>
      </p:pic>
      <p:pic>
        <p:nvPicPr>
          <p:cNvPr id="172" name="Google Shape;172;p18"/>
          <p:cNvPicPr preferRelativeResize="0"/>
          <p:nvPr/>
        </p:nvPicPr>
        <p:blipFill>
          <a:blip r:embed="rId4">
            <a:alphaModFix amt="29000"/>
          </a:blip>
          <a:stretch>
            <a:fillRect/>
          </a:stretch>
        </p:blipFill>
        <p:spPr>
          <a:xfrm rot="1229257">
            <a:off x="6295826" y="3873594"/>
            <a:ext cx="2370005" cy="2301376"/>
          </a:xfrm>
          <a:prstGeom prst="rect">
            <a:avLst/>
          </a:prstGeom>
          <a:noFill/>
          <a:ln>
            <a:noFill/>
          </a:ln>
        </p:spPr>
      </p:pic>
      <p:pic>
        <p:nvPicPr>
          <p:cNvPr id="173" name="Google Shape;173;p18"/>
          <p:cNvPicPr preferRelativeResize="0"/>
          <p:nvPr/>
        </p:nvPicPr>
        <p:blipFill>
          <a:blip r:embed="rId5">
            <a:alphaModFix/>
          </a:blip>
          <a:stretch>
            <a:fillRect/>
          </a:stretch>
        </p:blipFill>
        <p:spPr>
          <a:xfrm>
            <a:off x="6218600" y="2596150"/>
            <a:ext cx="2161125" cy="1527775"/>
          </a:xfrm>
          <a:prstGeom prst="rect">
            <a:avLst/>
          </a:prstGeom>
          <a:noFill/>
          <a:ln>
            <a:noFill/>
          </a:ln>
        </p:spPr>
      </p:pic>
      <p:sp>
        <p:nvSpPr>
          <p:cNvPr id="174" name="Google Shape;174;p18"/>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175" name="Google Shape;175;p18"/>
          <p:cNvSpPr txBox="1"/>
          <p:nvPr/>
        </p:nvSpPr>
        <p:spPr>
          <a:xfrm>
            <a:off x="364384" y="457200"/>
            <a:ext cx="2742600" cy="45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300">
                <a:solidFill>
                  <a:srgbClr val="ED3024"/>
                </a:solidFill>
                <a:latin typeface="Nunito"/>
                <a:ea typeface="Nunito"/>
                <a:cs typeface="Nunito"/>
                <a:sym typeface="Nunito"/>
              </a:rPr>
              <a:t>INTRODUCTION </a:t>
            </a:r>
            <a:endParaRPr sz="1300">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p:txBody>
      </p:sp>
      <p:pic>
        <p:nvPicPr>
          <p:cNvPr id="176" name="Google Shape;176;p18"/>
          <p:cNvPicPr preferRelativeResize="0"/>
          <p:nvPr/>
        </p:nvPicPr>
        <p:blipFill>
          <a:blip r:embed="rId6">
            <a:alphaModFix/>
          </a:blip>
          <a:stretch>
            <a:fillRect/>
          </a:stretch>
        </p:blipFill>
        <p:spPr>
          <a:xfrm>
            <a:off x="6040589" y="1477150"/>
            <a:ext cx="2937062" cy="1033200"/>
          </a:xfrm>
          <a:prstGeom prst="rect">
            <a:avLst/>
          </a:prstGeom>
          <a:noFill/>
          <a:ln>
            <a:noFill/>
          </a:ln>
        </p:spPr>
      </p:pic>
      <p:sp>
        <p:nvSpPr>
          <p:cNvPr id="177" name="Google Shape;177;p18"/>
          <p:cNvSpPr txBox="1"/>
          <p:nvPr/>
        </p:nvSpPr>
        <p:spPr>
          <a:xfrm>
            <a:off x="840700" y="1524000"/>
            <a:ext cx="3620400" cy="103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2.5MM</a:t>
            </a:r>
            <a:r>
              <a:rPr lang="en" sz="1200">
                <a:solidFill>
                  <a:srgbClr val="ED3024"/>
                </a:solidFill>
                <a:latin typeface="Nunito"/>
                <a:ea typeface="Nunito"/>
                <a:cs typeface="Nunito"/>
                <a:sym typeface="Nunito"/>
              </a:rPr>
              <a:t> HEX DRIVER </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Adjustment of the Tensioner screw in this design benefits from the use of a 2.5mm hex driver.  The </a:t>
            </a:r>
            <a:r>
              <a:rPr lang="en" sz="1200">
                <a:solidFill>
                  <a:srgbClr val="9D959D"/>
                </a:solidFill>
                <a:latin typeface="Nunito"/>
                <a:ea typeface="Nunito"/>
                <a:cs typeface="Nunito"/>
                <a:sym typeface="Nunito"/>
              </a:rPr>
              <a:t>ball-end style is preferred.  </a:t>
            </a:r>
            <a:r>
              <a:rPr lang="en" sz="1200">
                <a:solidFill>
                  <a:srgbClr val="9D959D"/>
                </a:solidFill>
                <a:latin typeface="Nunito"/>
                <a:ea typeface="Nunito"/>
                <a:cs typeface="Nunito"/>
                <a:sym typeface="Nunito"/>
              </a:rPr>
              <a:t>This driver is also used for the </a:t>
            </a:r>
            <a:r>
              <a:rPr lang="en" sz="1200">
                <a:solidFill>
                  <a:srgbClr val="9D959D"/>
                </a:solidFill>
                <a:latin typeface="Nunito"/>
                <a:ea typeface="Nunito"/>
                <a:cs typeface="Nunito"/>
                <a:sym typeface="Nunito"/>
              </a:rPr>
              <a:t>axle set screws on the Rim Rollers.</a:t>
            </a:r>
            <a:endParaRPr sz="2300">
              <a:solidFill>
                <a:schemeClr val="dk2"/>
              </a:solidFill>
            </a:endParaRPr>
          </a:p>
          <a:p>
            <a:pPr indent="0" lvl="0" marL="0" rtl="0" algn="l">
              <a:spcBef>
                <a:spcPts val="1000"/>
              </a:spcBef>
              <a:spcAft>
                <a:spcPts val="1000"/>
              </a:spcAft>
              <a:buNone/>
            </a:pPr>
            <a:r>
              <a:t/>
            </a:r>
            <a:endParaRPr sz="1200">
              <a:solidFill>
                <a:srgbClr val="9D959D"/>
              </a:solidFill>
              <a:latin typeface="Nunito"/>
              <a:ea typeface="Nunito"/>
              <a:cs typeface="Nunito"/>
              <a:sym typeface="Nunito"/>
            </a:endParaRPr>
          </a:p>
        </p:txBody>
      </p:sp>
      <p:sp>
        <p:nvSpPr>
          <p:cNvPr id="178" name="Google Shape;178;p18"/>
          <p:cNvSpPr txBox="1"/>
          <p:nvPr/>
        </p:nvSpPr>
        <p:spPr>
          <a:xfrm>
            <a:off x="840700" y="3001713"/>
            <a:ext cx="3620400" cy="130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2MM HEX DRIVER </a:t>
            </a:r>
            <a:endParaRPr sz="1200">
              <a:solidFill>
                <a:srgbClr val="9D959D"/>
              </a:solidFill>
              <a:latin typeface="Nunito"/>
              <a:ea typeface="Nunito"/>
              <a:cs typeface="Nunito"/>
              <a:sym typeface="Nunito"/>
            </a:endParaRPr>
          </a:p>
          <a:p>
            <a:pPr indent="0" lvl="0" marL="0" rtl="0" algn="l">
              <a:spcBef>
                <a:spcPts val="0"/>
              </a:spcBef>
              <a:spcAft>
                <a:spcPts val="1000"/>
              </a:spcAft>
              <a:buNone/>
            </a:pPr>
            <a:r>
              <a:rPr lang="en" sz="1200">
                <a:solidFill>
                  <a:srgbClr val="9D959D"/>
                </a:solidFill>
                <a:latin typeface="Nunito"/>
                <a:ea typeface="Nunito"/>
                <a:cs typeface="Nunito"/>
                <a:sym typeface="Nunito"/>
              </a:rPr>
              <a:t>The 2mm hex driver is used on the M3 FHCS screws  in this build.</a:t>
            </a:r>
            <a:endParaRPr sz="2300">
              <a:solidFill>
                <a:srgbClr val="595959"/>
              </a:solidFill>
            </a:endParaRPr>
          </a:p>
        </p:txBody>
      </p:sp>
      <p:sp>
        <p:nvSpPr>
          <p:cNvPr id="179" name="Google Shape;179;p18"/>
          <p:cNvSpPr txBox="1"/>
          <p:nvPr/>
        </p:nvSpPr>
        <p:spPr>
          <a:xfrm>
            <a:off x="840700" y="4654600"/>
            <a:ext cx="3825600" cy="7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SOLDERING IRON</a:t>
            </a:r>
            <a:endParaRPr sz="1200">
              <a:solidFill>
                <a:srgbClr val="9D959D"/>
              </a:solidFill>
              <a:latin typeface="Nunito"/>
              <a:ea typeface="Nunito"/>
              <a:cs typeface="Nunito"/>
              <a:sym typeface="Nunito"/>
            </a:endParaRPr>
          </a:p>
          <a:p>
            <a:pPr indent="0" lvl="0" marL="0" rtl="0" algn="l">
              <a:spcBef>
                <a:spcPts val="0"/>
              </a:spcBef>
              <a:spcAft>
                <a:spcPts val="1000"/>
              </a:spcAft>
              <a:buNone/>
            </a:pPr>
            <a:r>
              <a:rPr lang="en" sz="1200">
                <a:solidFill>
                  <a:srgbClr val="9D959D"/>
                </a:solidFill>
                <a:latin typeface="Nunito"/>
                <a:ea typeface="Nunito"/>
                <a:cs typeface="Nunito"/>
                <a:sym typeface="Nunito"/>
              </a:rPr>
              <a:t>For the insertion of the single heat set insert in the Tensioner Mount part.</a:t>
            </a:r>
            <a:endParaRPr sz="2300">
              <a:solidFill>
                <a:srgbClr val="595959"/>
              </a:solidFill>
            </a:endParaRPr>
          </a:p>
        </p:txBody>
      </p:sp>
      <p:graphicFrame>
        <p:nvGraphicFramePr>
          <p:cNvPr id="180" name="Google Shape;180;p18"/>
          <p:cNvGraphicFramePr/>
          <p:nvPr/>
        </p:nvGraphicFramePr>
        <p:xfrm>
          <a:off x="840744" y="6539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ctr">
                        <a:spcBef>
                          <a:spcPts val="0"/>
                        </a:spcBef>
                        <a:spcAft>
                          <a:spcPts val="0"/>
                        </a:spcAft>
                        <a:buNone/>
                      </a:pPr>
                      <a:r>
                        <a:rPr lang="en">
                          <a:solidFill>
                            <a:srgbClr val="ED3024"/>
                          </a:solidFill>
                          <a:latin typeface="Nunito"/>
                          <a:ea typeface="Nunito"/>
                          <a:cs typeface="Nunito"/>
                          <a:sym typeface="Nunito"/>
                        </a:rPr>
                        <a:t>TOOLS</a:t>
                      </a:r>
                      <a:endParaRPr>
                        <a:solidFill>
                          <a:srgbClr val="ED3024"/>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181" name="Google Shape;181;p18"/>
          <p:cNvSpPr txBox="1"/>
          <p:nvPr/>
        </p:nvSpPr>
        <p:spPr>
          <a:xfrm>
            <a:off x="840700" y="6079650"/>
            <a:ext cx="3825600" cy="7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SMALL FLAT BLADED SCREWDRIVER</a:t>
            </a:r>
            <a:endParaRPr sz="1200">
              <a:solidFill>
                <a:srgbClr val="9D959D"/>
              </a:solidFill>
              <a:latin typeface="Nunito"/>
              <a:ea typeface="Nunito"/>
              <a:cs typeface="Nunito"/>
              <a:sym typeface="Nunito"/>
            </a:endParaRPr>
          </a:p>
          <a:p>
            <a:pPr indent="0" lvl="0" marL="0" rtl="0" algn="l">
              <a:spcBef>
                <a:spcPts val="0"/>
              </a:spcBef>
              <a:spcAft>
                <a:spcPts val="1000"/>
              </a:spcAft>
              <a:buNone/>
            </a:pPr>
            <a:r>
              <a:rPr lang="en" sz="1200">
                <a:solidFill>
                  <a:srgbClr val="9D959D"/>
                </a:solidFill>
                <a:latin typeface="Nunito"/>
                <a:ea typeface="Nunito"/>
                <a:cs typeface="Nunito"/>
                <a:sym typeface="Nunito"/>
              </a:rPr>
              <a:t>To aid in the removal of built-in supports.</a:t>
            </a:r>
            <a:endParaRPr sz="2300">
              <a:solidFill>
                <a:srgbClr val="59595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9"/>
          <p:cNvSpPr txBox="1"/>
          <p:nvPr/>
        </p:nvSpPr>
        <p:spPr>
          <a:xfrm>
            <a:off x="364384" y="457200"/>
            <a:ext cx="2742600" cy="45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300">
                <a:solidFill>
                  <a:srgbClr val="ED3024"/>
                </a:solidFill>
                <a:latin typeface="Nunito"/>
                <a:ea typeface="Nunito"/>
                <a:cs typeface="Nunito"/>
                <a:sym typeface="Nunito"/>
              </a:rPr>
              <a:t>INTRODUCTION </a:t>
            </a:r>
            <a:endParaRPr sz="1300">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p:txBody>
      </p:sp>
      <p:sp>
        <p:nvSpPr>
          <p:cNvPr id="187" name="Google Shape;187;p19"/>
          <p:cNvSpPr txBox="1"/>
          <p:nvPr/>
        </p:nvSpPr>
        <p:spPr>
          <a:xfrm>
            <a:off x="3058663" y="486225"/>
            <a:ext cx="4572000" cy="4572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lang="en">
                <a:solidFill>
                  <a:srgbClr val="ED3024"/>
                </a:solidFill>
                <a:latin typeface="Nunito"/>
                <a:ea typeface="Nunito"/>
                <a:cs typeface="Nunito"/>
                <a:sym typeface="Nunito"/>
              </a:rPr>
              <a:t>TOOLS</a:t>
            </a:r>
            <a:endParaRPr>
              <a:solidFill>
                <a:srgbClr val="ED3024"/>
              </a:solidFill>
              <a:latin typeface="Nunito"/>
              <a:ea typeface="Nunito"/>
              <a:cs typeface="Nunito"/>
              <a:sym typeface="Nunito"/>
            </a:endParaRPr>
          </a:p>
        </p:txBody>
      </p:sp>
      <p:sp>
        <p:nvSpPr>
          <p:cNvPr id="188" name="Google Shape;188;p19"/>
          <p:cNvSpPr txBox="1"/>
          <p:nvPr/>
        </p:nvSpPr>
        <p:spPr>
          <a:xfrm>
            <a:off x="840700" y="943425"/>
            <a:ext cx="3620400" cy="410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ANGLE GRINDER/DREMEL </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For cutting 8mm axle rods/tubes to length if required.</a:t>
            </a:r>
            <a:endParaRPr sz="1200">
              <a:solidFill>
                <a:srgbClr val="9D959D"/>
              </a:solidFill>
              <a:latin typeface="Nunito"/>
              <a:ea typeface="Nunito"/>
              <a:cs typeface="Nunito"/>
              <a:sym typeface="Nunito"/>
            </a:endParaRPr>
          </a:p>
          <a:p>
            <a:pPr indent="0" lvl="0" marL="0" rtl="0" algn="l">
              <a:spcBef>
                <a:spcPts val="1000"/>
              </a:spcBef>
              <a:spcAft>
                <a:spcPts val="0"/>
              </a:spcAft>
              <a:buNone/>
            </a:pPr>
            <a:r>
              <a:rPr lang="en" sz="1200">
                <a:solidFill>
                  <a:srgbClr val="ED3024"/>
                </a:solidFill>
                <a:latin typeface="Nunito"/>
                <a:ea typeface="Nunito"/>
                <a:cs typeface="Nunito"/>
                <a:sym typeface="Nunito"/>
              </a:rPr>
              <a:t>VISE</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A vise is handy cutting 8mm axles and pressing the one-way bearing into the CDR.</a:t>
            </a:r>
            <a:endParaRPr sz="1200">
              <a:solidFill>
                <a:srgbClr val="9D959D"/>
              </a:solidFill>
              <a:latin typeface="Nunito"/>
              <a:ea typeface="Nunito"/>
              <a:cs typeface="Nunito"/>
              <a:sym typeface="Nunito"/>
            </a:endParaRPr>
          </a:p>
          <a:p>
            <a:pPr indent="0" lvl="0" marL="0" rtl="0" algn="l">
              <a:spcBef>
                <a:spcPts val="1000"/>
              </a:spcBef>
              <a:spcAft>
                <a:spcPts val="0"/>
              </a:spcAft>
              <a:buNone/>
            </a:pPr>
            <a:r>
              <a:rPr lang="en" sz="1200">
                <a:solidFill>
                  <a:srgbClr val="ED3024"/>
                </a:solidFill>
                <a:latin typeface="Nunito"/>
                <a:ea typeface="Nunito"/>
                <a:cs typeface="Nunito"/>
                <a:sym typeface="Nunito"/>
              </a:rPr>
              <a:t>CAD SOFTWARE</a:t>
            </a:r>
            <a:endParaRPr sz="1200">
              <a:solidFill>
                <a:srgbClr val="ED3024"/>
              </a:solidFill>
              <a:latin typeface="Nunito"/>
              <a:ea typeface="Nunito"/>
              <a:cs typeface="Nunito"/>
              <a:sym typeface="Nunito"/>
            </a:endParaRPr>
          </a:p>
          <a:p>
            <a:pPr indent="0" lvl="0" marL="0" rtl="0" algn="l">
              <a:spcBef>
                <a:spcPts val="0"/>
              </a:spcBef>
              <a:spcAft>
                <a:spcPts val="0"/>
              </a:spcAft>
              <a:buNone/>
            </a:pPr>
            <a:r>
              <a:rPr i="1" lang="en" sz="1200">
                <a:solidFill>
                  <a:srgbClr val="ED3024"/>
                </a:solidFill>
                <a:latin typeface="Nunito"/>
                <a:ea typeface="Nunito"/>
                <a:cs typeface="Nunito"/>
                <a:sym typeface="Nunito"/>
              </a:rPr>
              <a:t>Filamentalist_V3_688/608_bearing.step or Filamentalist_V3_(parametric).f3d</a:t>
            </a:r>
            <a:endParaRPr i="1" sz="1200">
              <a:solidFill>
                <a:srgbClr val="ED3024"/>
              </a:solidFill>
              <a:latin typeface="Nunito"/>
              <a:ea typeface="Nunito"/>
              <a:cs typeface="Nunito"/>
              <a:sym typeface="Nunito"/>
            </a:endParaRPr>
          </a:p>
          <a:p>
            <a:pPr indent="0" lvl="0" marL="0" rtl="0" algn="l">
              <a:spcBef>
                <a:spcPts val="0"/>
              </a:spcBef>
              <a:spcAft>
                <a:spcPts val="0"/>
              </a:spcAft>
              <a:buClr>
                <a:srgbClr val="000000"/>
              </a:buClr>
              <a:buSzPts val="1100"/>
              <a:buFont typeface="Arial"/>
              <a:buNone/>
            </a:pPr>
            <a:r>
              <a:rPr lang="en" sz="1200">
                <a:solidFill>
                  <a:srgbClr val="9D959D"/>
                </a:solidFill>
                <a:latin typeface="Nunito"/>
                <a:ea typeface="Nunito"/>
                <a:cs typeface="Nunito"/>
                <a:sym typeface="Nunito"/>
              </a:rPr>
              <a:t>Software is a tool too! The CAD file for the Filamentalist was designed to be used along with this manual as a supplement or reference, even if you aren’t a CAD Pro. You can use the free edition of Fusion360, or your choice of CAD program such as TinkerCAD, onshape, or FreeCAD.</a:t>
            </a:r>
            <a:endParaRPr sz="1200">
              <a:solidFill>
                <a:srgbClr val="9D959D"/>
              </a:solidFill>
              <a:latin typeface="Nunito"/>
              <a:ea typeface="Nunito"/>
              <a:cs typeface="Nunito"/>
              <a:sym typeface="Nunito"/>
            </a:endParaRPr>
          </a:p>
          <a:p>
            <a:pPr indent="0" lvl="0" marL="0" rtl="0" algn="l">
              <a:spcBef>
                <a:spcPts val="1000"/>
              </a:spcBef>
              <a:spcAft>
                <a:spcPts val="0"/>
              </a:spcAft>
              <a:buClr>
                <a:srgbClr val="000000"/>
              </a:buClr>
              <a:buSzPts val="1100"/>
              <a:buFont typeface="Arial"/>
              <a:buNone/>
            </a:pPr>
            <a:r>
              <a:rPr lang="en" sz="1200">
                <a:solidFill>
                  <a:srgbClr val="ED3024"/>
                </a:solidFill>
                <a:latin typeface="Nunito"/>
                <a:ea typeface="Nunito"/>
                <a:cs typeface="Nunito"/>
                <a:sym typeface="Nunito"/>
              </a:rPr>
              <a:t>SUPERGLUE</a:t>
            </a:r>
            <a:endParaRPr sz="1200">
              <a:solidFill>
                <a:srgbClr val="9D959D"/>
              </a:solidFill>
              <a:latin typeface="Nunito"/>
              <a:ea typeface="Nunito"/>
              <a:cs typeface="Nunito"/>
              <a:sym typeface="Nunito"/>
            </a:endParaRPr>
          </a:p>
          <a:p>
            <a:pPr indent="0" lvl="0" marL="0" rtl="0" algn="l">
              <a:spcBef>
                <a:spcPts val="0"/>
              </a:spcBef>
              <a:spcAft>
                <a:spcPts val="0"/>
              </a:spcAft>
              <a:buClr>
                <a:srgbClr val="000000"/>
              </a:buClr>
              <a:buSzPts val="1100"/>
              <a:buFont typeface="Arial"/>
              <a:buNone/>
            </a:pPr>
            <a:r>
              <a:rPr lang="en" sz="1200">
                <a:solidFill>
                  <a:srgbClr val="9D959D"/>
                </a:solidFill>
                <a:latin typeface="Nunito"/>
                <a:ea typeface="Nunito"/>
                <a:cs typeface="Nunito"/>
                <a:sym typeface="Nunito"/>
              </a:rPr>
              <a:t>Yes, we consider this a tool. Superglue may be useful if your print tolerances result in slip-fits for the bearings and ECAS. Cheap, single-use gel tubes are fine. </a:t>
            </a:r>
            <a:endParaRPr sz="1200">
              <a:solidFill>
                <a:srgbClr val="9D959D"/>
              </a:solidFill>
              <a:latin typeface="Nunito"/>
              <a:ea typeface="Nunito"/>
              <a:cs typeface="Nunito"/>
              <a:sym typeface="Nunito"/>
            </a:endParaRPr>
          </a:p>
          <a:p>
            <a:pPr indent="0" lvl="0" marL="0" rtl="0" algn="l">
              <a:spcBef>
                <a:spcPts val="1000"/>
              </a:spcBef>
              <a:spcAft>
                <a:spcPts val="1000"/>
              </a:spcAft>
              <a:buClr>
                <a:srgbClr val="000000"/>
              </a:buClr>
              <a:buSzPts val="1100"/>
              <a:buFont typeface="Arial"/>
              <a:buNone/>
            </a:pPr>
            <a:r>
              <a:t/>
            </a:r>
            <a:endParaRPr sz="1200">
              <a:solidFill>
                <a:srgbClr val="9D959D"/>
              </a:solidFill>
              <a:latin typeface="Nunito"/>
              <a:ea typeface="Nunito"/>
              <a:cs typeface="Nunito"/>
              <a:sym typeface="Nunito"/>
            </a:endParaRPr>
          </a:p>
        </p:txBody>
      </p:sp>
      <p:sp>
        <p:nvSpPr>
          <p:cNvPr id="189" name="Google Shape;189;p19"/>
          <p:cNvSpPr txBox="1"/>
          <p:nvPr/>
        </p:nvSpPr>
        <p:spPr>
          <a:xfrm>
            <a:off x="6228100" y="943425"/>
            <a:ext cx="3620400" cy="485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PRINT CALIBRATION</a:t>
            </a:r>
            <a:r>
              <a:rPr lang="en" sz="1200">
                <a:solidFill>
                  <a:srgbClr val="ED3024"/>
                </a:solidFill>
                <a:latin typeface="Nunito"/>
                <a:ea typeface="Nunito"/>
                <a:cs typeface="Nunito"/>
                <a:sym typeface="Nunito"/>
              </a:rPr>
              <a:t> TOOL</a:t>
            </a:r>
            <a:endParaRPr sz="1200">
              <a:solidFill>
                <a:srgbClr val="ED3024"/>
              </a:solidFill>
              <a:latin typeface="Nunito"/>
              <a:ea typeface="Nunito"/>
              <a:cs typeface="Nunito"/>
              <a:sym typeface="Nunito"/>
            </a:endParaRPr>
          </a:p>
          <a:p>
            <a:pPr indent="0" lvl="0" marL="0" rtl="0" algn="l">
              <a:spcBef>
                <a:spcPts val="0"/>
              </a:spcBef>
              <a:spcAft>
                <a:spcPts val="0"/>
              </a:spcAft>
              <a:buClr>
                <a:srgbClr val="000000"/>
              </a:buClr>
              <a:buSzPts val="1100"/>
              <a:buFont typeface="Arial"/>
              <a:buNone/>
            </a:pPr>
            <a:r>
              <a:rPr i="1" lang="en" sz="1200">
                <a:solidFill>
                  <a:srgbClr val="ED3024"/>
                </a:solidFill>
                <a:highlight>
                  <a:schemeClr val="accent6"/>
                </a:highlight>
                <a:latin typeface="Nunito"/>
                <a:ea typeface="Nunito"/>
                <a:cs typeface="Nunito"/>
                <a:sym typeface="Nunito"/>
              </a:rPr>
              <a:t>https://github.com/Enraged-Rabbit-Community/ERCF_v2/tree/master/Recommended_Options/Filamentalist_Rewinder/Filamentalist_FV3_beta/Stls/Tools</a:t>
            </a:r>
            <a:endParaRPr i="1" sz="1200">
              <a:solidFill>
                <a:srgbClr val="ED3024"/>
              </a:solidFill>
              <a:highlight>
                <a:schemeClr val="accent6"/>
              </a:highlight>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It is highly recommended that you print this Print_Calibration_Tool.stl part first, check fits of M3 screws (both slip fit and thread cutting), 608/688 bearings, 8mm axle lightpress/slip fit, and the ECAS04 press  fit.  Make adjustments to extrusion multipliers and/or slicer scaling if needed before printing the Filamentalist parts.</a:t>
            </a:r>
            <a:endParaRPr sz="1200">
              <a:solidFill>
                <a:srgbClr val="9D959D"/>
              </a:solidFill>
              <a:latin typeface="Nunito"/>
              <a:ea typeface="Nunito"/>
              <a:cs typeface="Nunito"/>
              <a:sym typeface="Nunito"/>
            </a:endParaRPr>
          </a:p>
          <a:p>
            <a:pPr indent="0" lvl="0" marL="0" rtl="0" algn="l">
              <a:spcBef>
                <a:spcPts val="1000"/>
              </a:spcBef>
              <a:spcAft>
                <a:spcPts val="1000"/>
              </a:spcAft>
              <a:buClr>
                <a:srgbClr val="000000"/>
              </a:buClr>
              <a:buSzPts val="1100"/>
              <a:buFont typeface="Arial"/>
              <a:buNone/>
            </a:pPr>
            <a:r>
              <a:t/>
            </a:r>
            <a:endParaRPr sz="2300">
              <a:solidFill>
                <a:srgbClr val="595959"/>
              </a:solidFill>
            </a:endParaRPr>
          </a:p>
        </p:txBody>
      </p:sp>
      <p:sp>
        <p:nvSpPr>
          <p:cNvPr id="190" name="Google Shape;190;p19"/>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0"/>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196" name="Google Shape;196;p20"/>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197" name="Google Shape;197;p20"/>
          <p:cNvSpPr txBox="1"/>
          <p:nvPr/>
        </p:nvSpPr>
        <p:spPr>
          <a:xfrm>
            <a:off x="840744" y="1562610"/>
            <a:ext cx="8735100" cy="5344500"/>
          </a:xfrm>
          <a:prstGeom prst="rect">
            <a:avLst/>
          </a:prstGeom>
          <a:noFill/>
          <a:ln>
            <a:noFill/>
          </a:ln>
        </p:spPr>
        <p:txBody>
          <a:bodyPr anchorCtr="0" anchor="t" bIns="92425" lIns="92425" spcFirstLastPara="1" rIns="92425" wrap="square" tIns="92425">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We have provided the Filamentalist CAD files (</a:t>
            </a:r>
            <a:r>
              <a:rPr lang="en" sz="1200">
                <a:solidFill>
                  <a:srgbClr val="ED3024"/>
                </a:solidFill>
                <a:latin typeface="Nunito"/>
                <a:ea typeface="Nunito"/>
                <a:cs typeface="Nunito"/>
                <a:sym typeface="Nunito"/>
              </a:rPr>
              <a:t>https://github.com/Enraged-Rabbit-Community/ERCF_v2/tree/master/Recommended_Options/Filamentalist_Rewinder/Filamentalist_FV3_beta/CAD</a:t>
            </a:r>
            <a:r>
              <a:rPr lang="en" sz="1200">
                <a:solidFill>
                  <a:srgbClr val="ED3024"/>
                </a:solidFill>
                <a:latin typeface="Nunito"/>
                <a:ea typeface="Nunito"/>
                <a:cs typeface="Nunito"/>
                <a:sym typeface="Nunito"/>
              </a:rPr>
              <a:t>/</a:t>
            </a:r>
            <a:r>
              <a:rPr lang="en" sz="1200">
                <a:solidFill>
                  <a:srgbClr val="ED3024"/>
                </a:solidFill>
                <a:latin typeface="Nunito"/>
                <a:ea typeface="Nunito"/>
                <a:cs typeface="Nunito"/>
                <a:sym typeface="Nunito"/>
              </a:rPr>
              <a:t>Filamentalist_V3_beta_###_Bearing_v##.step</a:t>
            </a:r>
            <a:r>
              <a:rPr lang="en" sz="1200">
                <a:solidFill>
                  <a:srgbClr val="9D959D"/>
                </a:solidFill>
                <a:latin typeface="Nunito"/>
                <a:ea typeface="Nunito"/>
                <a:cs typeface="Nunito"/>
                <a:sym typeface="Nunito"/>
              </a:rPr>
              <a:t> and </a:t>
            </a:r>
            <a:r>
              <a:rPr lang="en" sz="1200">
                <a:solidFill>
                  <a:srgbClr val="ED3024"/>
                </a:solidFill>
                <a:latin typeface="Nunito"/>
                <a:ea typeface="Nunito"/>
                <a:cs typeface="Nunito"/>
                <a:sym typeface="Nunito"/>
              </a:rPr>
              <a:t>Filamentalist_</a:t>
            </a:r>
            <a:r>
              <a:rPr lang="en" sz="1200">
                <a:solidFill>
                  <a:srgbClr val="ED3024"/>
                </a:solidFill>
                <a:latin typeface="Nunito"/>
                <a:ea typeface="Nunito"/>
                <a:cs typeface="Nunito"/>
                <a:sym typeface="Nunito"/>
              </a:rPr>
              <a:t>V3_beta_</a:t>
            </a:r>
            <a:r>
              <a:rPr lang="en" sz="1200">
                <a:solidFill>
                  <a:srgbClr val="ED3024"/>
                </a:solidFill>
                <a:latin typeface="Nunito"/>
                <a:ea typeface="Nunito"/>
                <a:cs typeface="Nunito"/>
                <a:sym typeface="Nunito"/>
              </a:rPr>
              <a:t>(parametric)_V##.f3d</a:t>
            </a:r>
            <a:r>
              <a:rPr lang="en" sz="1200">
                <a:solidFill>
                  <a:srgbClr val="9D959D"/>
                </a:solidFill>
                <a:latin typeface="Nunito"/>
                <a:ea typeface="Nunito"/>
                <a:cs typeface="Nunito"/>
                <a:sym typeface="Nunito"/>
              </a:rPr>
              <a:t>), so that you can follow along with the instructions in a 3D view, if you like.</a:t>
            </a:r>
            <a:endParaRPr sz="1200">
              <a:solidFill>
                <a:srgbClr val="9D959D"/>
              </a:solidFill>
              <a:latin typeface="Nunito"/>
              <a:ea typeface="Nunito"/>
              <a:cs typeface="Nunito"/>
              <a:sym typeface="Nunito"/>
            </a:endParaRPr>
          </a:p>
          <a:p>
            <a:pPr indent="0" lvl="0" marL="0" rtl="0" algn="l">
              <a:spcBef>
                <a:spcPts val="0"/>
              </a:spcBef>
              <a:spcAft>
                <a:spcPts val="0"/>
              </a:spcAft>
              <a:buClr>
                <a:srgbClr val="000000"/>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rgbClr val="000000"/>
              </a:buClr>
              <a:buSzPts val="1100"/>
              <a:buFont typeface="Arial"/>
              <a:buNone/>
            </a:pPr>
            <a:r>
              <a:rPr lang="en" sz="1200">
                <a:solidFill>
                  <a:srgbClr val="9D959D"/>
                </a:solidFill>
                <a:latin typeface="Nunito"/>
                <a:ea typeface="Nunito"/>
                <a:cs typeface="Nunito"/>
                <a:sym typeface="Nunito"/>
              </a:rPr>
              <a:t>The CAD file is organized into folders based on assemblies referenced in this manual. First hide all the parts, and then reveal the parts up to the step you are on in this manual, and the CAD should match what you are building.</a:t>
            </a:r>
            <a:endParaRPr sz="1200">
              <a:solidFill>
                <a:srgbClr val="9D959D"/>
              </a:solidFill>
              <a:latin typeface="Nunito"/>
              <a:ea typeface="Nunito"/>
              <a:cs typeface="Nunito"/>
              <a:sym typeface="Nunito"/>
            </a:endParaRPr>
          </a:p>
          <a:p>
            <a:pPr indent="0" lvl="0" marL="0" rtl="0" algn="l">
              <a:spcBef>
                <a:spcPts val="0"/>
              </a:spcBef>
              <a:spcAft>
                <a:spcPts val="0"/>
              </a:spcAft>
              <a:buClr>
                <a:srgbClr val="000000"/>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rgbClr val="000000"/>
              </a:buClr>
              <a:buSzPts val="1100"/>
              <a:buFont typeface="Arial"/>
              <a:buNone/>
            </a:pPr>
            <a:r>
              <a:rPr lang="en" sz="1200">
                <a:solidFill>
                  <a:srgbClr val="9D959D"/>
                </a:solidFill>
                <a:latin typeface="Nunito"/>
                <a:ea typeface="Nunito"/>
                <a:cs typeface="Nunito"/>
                <a:sym typeface="Nunito"/>
              </a:rPr>
              <a:t>All of the non-printed parts are in each assembly’s Hardware folder.</a:t>
            </a:r>
            <a:endParaRPr sz="1200">
              <a:solidFill>
                <a:srgbClr val="9D959D"/>
              </a:solidFill>
              <a:latin typeface="Nunito"/>
              <a:ea typeface="Nunito"/>
              <a:cs typeface="Nunito"/>
              <a:sym typeface="Nunito"/>
            </a:endParaRPr>
          </a:p>
        </p:txBody>
      </p:sp>
      <p:sp>
        <p:nvSpPr>
          <p:cNvPr id="198" name="Google Shape;198;p20"/>
          <p:cNvSpPr txBox="1"/>
          <p:nvPr/>
        </p:nvSpPr>
        <p:spPr>
          <a:xfrm>
            <a:off x="199309"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199" name="Google Shape;199;p20"/>
          <p:cNvSpPr txBox="1"/>
          <p:nvPr/>
        </p:nvSpPr>
        <p:spPr>
          <a:xfrm>
            <a:off x="364384" y="457200"/>
            <a:ext cx="2742600" cy="45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300">
                <a:solidFill>
                  <a:srgbClr val="ED3024"/>
                </a:solidFill>
                <a:latin typeface="Nunito"/>
                <a:ea typeface="Nunito"/>
                <a:cs typeface="Nunito"/>
                <a:sym typeface="Nunito"/>
              </a:rPr>
              <a:t>INTRODUCTION </a:t>
            </a:r>
            <a:endParaRPr sz="1300">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p:txBody>
      </p:sp>
      <p:graphicFrame>
        <p:nvGraphicFramePr>
          <p:cNvPr id="200" name="Google Shape;200;p20"/>
          <p:cNvGraphicFramePr/>
          <p:nvPr/>
        </p:nvGraphicFramePr>
        <p:xfrm>
          <a:off x="840744" y="9587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ctr">
                        <a:spcBef>
                          <a:spcPts val="0"/>
                        </a:spcBef>
                        <a:spcAft>
                          <a:spcPts val="0"/>
                        </a:spcAft>
                        <a:buNone/>
                      </a:pPr>
                      <a:r>
                        <a:rPr lang="en">
                          <a:solidFill>
                            <a:srgbClr val="ED3024"/>
                          </a:solidFill>
                          <a:latin typeface="Nunito"/>
                          <a:ea typeface="Nunito"/>
                          <a:cs typeface="Nunito"/>
                          <a:sym typeface="Nunito"/>
                        </a:rPr>
                        <a:t>USING THE CAD FILES </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201" name="Google Shape;201;p20"/>
          <p:cNvSpPr txBox="1"/>
          <p:nvPr/>
        </p:nvSpPr>
        <p:spPr>
          <a:xfrm>
            <a:off x="3058663" y="486225"/>
            <a:ext cx="4572000" cy="4572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t/>
            </a:r>
            <a:endParaRPr>
              <a:solidFill>
                <a:srgbClr val="ED3024"/>
              </a:solidFill>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1"/>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207" name="Google Shape;207;p21"/>
          <p:cNvSpPr txBox="1"/>
          <p:nvPr/>
        </p:nvSpPr>
        <p:spPr>
          <a:xfrm>
            <a:off x="840744" y="1486410"/>
            <a:ext cx="8735100" cy="1410300"/>
          </a:xfrm>
          <a:prstGeom prst="rect">
            <a:avLst/>
          </a:prstGeom>
          <a:noFill/>
          <a:ln>
            <a:noFill/>
          </a:ln>
        </p:spPr>
        <p:txBody>
          <a:bodyPr anchorCtr="0" anchor="t" bIns="92425" lIns="92425" spcFirstLastPara="1" rIns="92425" wrap="square" tIns="92425">
            <a:sp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If you are using Autodesk Fusion 360 the “Filamentalist_V3_(parametric).f3d file provided in the CAD folder is a parametric based model allowing you to customize the width of your rewinder to suit your max/min spool widths and/or to design around a standard available steel axle length.  The model will update and accurately show the results of these parameters to help you visualize the acceptability of the result as well as provide reference dimensions to aid in part sourcing.</a:t>
            </a:r>
            <a:endParaRPr sz="1200">
              <a:solidFill>
                <a:srgbClr val="9D959D"/>
              </a:solidFill>
              <a:latin typeface="Nunito"/>
              <a:ea typeface="Nunito"/>
              <a:cs typeface="Nunito"/>
              <a:sym typeface="Nunito"/>
            </a:endParaRPr>
          </a:p>
          <a:p>
            <a:pPr indent="0" lvl="0" marL="0" rtl="0" algn="l">
              <a:spcBef>
                <a:spcPts val="900"/>
              </a:spcBef>
              <a:spcAft>
                <a:spcPts val="900"/>
              </a:spcAft>
              <a:buNone/>
            </a:pPr>
            <a:r>
              <a:rPr lang="en" sz="1200">
                <a:solidFill>
                  <a:srgbClr val="9D959D"/>
                </a:solidFill>
                <a:latin typeface="Nunito"/>
                <a:ea typeface="Nunito"/>
                <a:cs typeface="Nunito"/>
                <a:sym typeface="Nunito"/>
              </a:rPr>
              <a:t>To customize your Filamentalist width and axle sizing, load the model, make sure you are in the "Solid" menu, and then select "Modify" and "Change Parameters"</a:t>
            </a:r>
            <a:endParaRPr sz="1200">
              <a:solidFill>
                <a:srgbClr val="9D959D"/>
              </a:solidFill>
              <a:latin typeface="Nunito"/>
              <a:ea typeface="Nunito"/>
              <a:cs typeface="Nunito"/>
              <a:sym typeface="Nunito"/>
            </a:endParaRPr>
          </a:p>
        </p:txBody>
      </p:sp>
      <p:sp>
        <p:nvSpPr>
          <p:cNvPr id="208" name="Google Shape;208;p21"/>
          <p:cNvSpPr txBox="1"/>
          <p:nvPr>
            <p:ph type="title"/>
          </p:nvPr>
        </p:nvSpPr>
        <p:spPr>
          <a:xfrm>
            <a:off x="364384" y="457200"/>
            <a:ext cx="2742600" cy="457200"/>
          </a:xfrm>
          <a:prstGeom prst="rect">
            <a:avLst/>
          </a:prstGeom>
        </p:spPr>
        <p:txBody>
          <a:bodyPr anchorCtr="0" anchor="t" bIns="116000" lIns="116000" spcFirstLastPara="1" rIns="116000" wrap="square" tIns="116000">
            <a:noAutofit/>
          </a:bodyPr>
          <a:lstStyle/>
          <a:p>
            <a:pPr indent="0" lvl="0" marL="0" rtl="0" algn="l">
              <a:spcBef>
                <a:spcPts val="0"/>
              </a:spcBef>
              <a:spcAft>
                <a:spcPts val="0"/>
              </a:spcAft>
              <a:buNone/>
            </a:pPr>
            <a:r>
              <a:rPr lang="en" sz="1300"/>
              <a:t>INTRODUCTION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graphicFrame>
        <p:nvGraphicFramePr>
          <p:cNvPr id="209" name="Google Shape;209;p21"/>
          <p:cNvGraphicFramePr/>
          <p:nvPr/>
        </p:nvGraphicFramePr>
        <p:xfrm>
          <a:off x="840744" y="9587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ctr">
                        <a:spcBef>
                          <a:spcPts val="0"/>
                        </a:spcBef>
                        <a:spcAft>
                          <a:spcPts val="0"/>
                        </a:spcAft>
                        <a:buNone/>
                      </a:pPr>
                      <a:r>
                        <a:rPr lang="en">
                          <a:solidFill>
                            <a:srgbClr val="ED3024"/>
                          </a:solidFill>
                          <a:latin typeface="Nunito"/>
                          <a:ea typeface="Nunito"/>
                          <a:cs typeface="Nunito"/>
                          <a:sym typeface="Nunito"/>
                        </a:rPr>
                        <a:t>THE PARAMETRIC CAD MODEL </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210" name="Google Shape;210;p21"/>
          <p:cNvSpPr txBox="1"/>
          <p:nvPr/>
        </p:nvSpPr>
        <p:spPr>
          <a:xfrm>
            <a:off x="840750" y="5432420"/>
            <a:ext cx="8735100" cy="1733700"/>
          </a:xfrm>
          <a:prstGeom prst="rect">
            <a:avLst/>
          </a:prstGeom>
          <a:noFill/>
          <a:ln>
            <a:noFill/>
          </a:ln>
        </p:spPr>
        <p:txBody>
          <a:bodyPr anchorCtr="0" anchor="t" bIns="92425" lIns="92425" spcFirstLastPara="1" rIns="92425" wrap="square" tIns="92425">
            <a:sp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Adjust the following parameters to meet your needs:</a:t>
            </a:r>
            <a:endParaRPr sz="1200">
              <a:solidFill>
                <a:srgbClr val="9D959D"/>
              </a:solidFill>
              <a:latin typeface="Nunito"/>
              <a:ea typeface="Nunito"/>
              <a:cs typeface="Nunito"/>
              <a:sym typeface="Nunito"/>
            </a:endParaRPr>
          </a:p>
          <a:p>
            <a:pPr indent="0" lvl="0" marL="0" rtl="0" algn="l">
              <a:lnSpc>
                <a:spcPct val="115000"/>
              </a:lnSpc>
              <a:spcBef>
                <a:spcPts val="900"/>
              </a:spcBef>
              <a:spcAft>
                <a:spcPts val="0"/>
              </a:spcAft>
              <a:buClr>
                <a:schemeClr val="dk1"/>
              </a:buClr>
              <a:buSzPts val="1100"/>
              <a:buFont typeface="Arial"/>
              <a:buNone/>
            </a:pPr>
            <a:r>
              <a:rPr b="1" lang="en" sz="1200">
                <a:solidFill>
                  <a:srgbClr val="9D959D"/>
                </a:solidFill>
                <a:latin typeface="Nunito"/>
                <a:ea typeface="Nunito"/>
                <a:cs typeface="Nunito"/>
                <a:sym typeface="Nunito"/>
              </a:rPr>
              <a:t>Chassis Bearing Diameter</a:t>
            </a:r>
            <a:r>
              <a:rPr lang="en" sz="1200">
                <a:solidFill>
                  <a:srgbClr val="9D959D"/>
                </a:solidFill>
                <a:latin typeface="Nunito"/>
                <a:ea typeface="Nunito"/>
                <a:cs typeface="Nunito"/>
                <a:sym typeface="Nunito"/>
              </a:rPr>
              <a:t> - Set to 16mm if you are using 688 bearings for the Drive and Idler axles or 22mm for 608 bearings.  This setting creates unique Chassis_L/R, Rim Roller, and Rear Filamentalist Enclosure Mount parts.  Any other setting than 16 or 22mm will result in errors in the model.</a:t>
            </a:r>
            <a:endParaRPr sz="1200">
              <a:solidFill>
                <a:srgbClr val="9D959D"/>
              </a:solidFill>
              <a:latin typeface="Nunito"/>
              <a:ea typeface="Nunito"/>
              <a:cs typeface="Nunito"/>
              <a:sym typeface="Nunito"/>
            </a:endParaRPr>
          </a:p>
          <a:p>
            <a:pPr indent="0" lvl="0" marL="0" rtl="0" algn="l">
              <a:lnSpc>
                <a:spcPct val="115000"/>
              </a:lnSpc>
              <a:spcBef>
                <a:spcPts val="0"/>
              </a:spcBef>
              <a:spcAft>
                <a:spcPts val="0"/>
              </a:spcAft>
              <a:buNone/>
            </a:pPr>
            <a:r>
              <a:t/>
            </a:r>
            <a:endParaRPr sz="1200">
              <a:solidFill>
                <a:srgbClr val="9D959D"/>
              </a:solidFill>
              <a:latin typeface="Nunito"/>
              <a:ea typeface="Nunito"/>
              <a:cs typeface="Nunito"/>
              <a:sym typeface="Nunito"/>
            </a:endParaRPr>
          </a:p>
          <a:p>
            <a:pPr indent="0" lvl="0" marL="0" rtl="0" algn="l">
              <a:lnSpc>
                <a:spcPct val="115000"/>
              </a:lnSpc>
              <a:spcBef>
                <a:spcPts val="0"/>
              </a:spcBef>
              <a:spcAft>
                <a:spcPts val="0"/>
              </a:spcAft>
              <a:buNone/>
            </a:pPr>
            <a:r>
              <a:t/>
            </a:r>
            <a:endParaRPr sz="1200">
              <a:solidFill>
                <a:srgbClr val="9D959D"/>
              </a:solidFill>
              <a:latin typeface="Nunito"/>
              <a:ea typeface="Nunito"/>
              <a:cs typeface="Nunito"/>
              <a:sym typeface="Nunito"/>
            </a:endParaRPr>
          </a:p>
          <a:p>
            <a:pPr indent="0" lvl="0" marL="0" rtl="0" algn="l">
              <a:lnSpc>
                <a:spcPct val="115000"/>
              </a:lnSpc>
              <a:spcBef>
                <a:spcPts val="0"/>
              </a:spcBef>
              <a:spcAft>
                <a:spcPts val="0"/>
              </a:spcAft>
              <a:buNone/>
            </a:pPr>
            <a:r>
              <a:rPr lang="en" sz="1200">
                <a:solidFill>
                  <a:srgbClr val="9D959D"/>
                </a:solidFill>
                <a:latin typeface="Nunito"/>
                <a:ea typeface="Nunito"/>
                <a:cs typeface="Nunito"/>
                <a:sym typeface="Nunito"/>
              </a:rPr>
              <a:t>(parameter descriptions continued on next page)</a:t>
            </a:r>
            <a:endParaRPr sz="1200">
              <a:solidFill>
                <a:srgbClr val="9D959D"/>
              </a:solidFill>
              <a:latin typeface="Nunito"/>
              <a:ea typeface="Nunito"/>
              <a:cs typeface="Nunito"/>
              <a:sym typeface="Nunito"/>
            </a:endParaRPr>
          </a:p>
        </p:txBody>
      </p:sp>
      <p:pic>
        <p:nvPicPr>
          <p:cNvPr id="211" name="Google Shape;211;p21"/>
          <p:cNvPicPr preferRelativeResize="0"/>
          <p:nvPr/>
        </p:nvPicPr>
        <p:blipFill rotWithShape="1">
          <a:blip r:embed="rId3">
            <a:alphaModFix/>
          </a:blip>
          <a:srcRect b="0" l="0" r="39925" t="0"/>
          <a:stretch/>
        </p:blipFill>
        <p:spPr>
          <a:xfrm>
            <a:off x="990600" y="3049100"/>
            <a:ext cx="2136525" cy="2004025"/>
          </a:xfrm>
          <a:prstGeom prst="rect">
            <a:avLst/>
          </a:prstGeom>
          <a:noFill/>
          <a:ln>
            <a:noFill/>
          </a:ln>
        </p:spPr>
      </p:pic>
      <p:pic>
        <p:nvPicPr>
          <p:cNvPr id="212" name="Google Shape;212;p21"/>
          <p:cNvPicPr preferRelativeResize="0"/>
          <p:nvPr/>
        </p:nvPicPr>
        <p:blipFill>
          <a:blip r:embed="rId4">
            <a:alphaModFix/>
          </a:blip>
          <a:stretch>
            <a:fillRect/>
          </a:stretch>
        </p:blipFill>
        <p:spPr>
          <a:xfrm>
            <a:off x="3282450" y="3049100"/>
            <a:ext cx="6566052" cy="1949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2"/>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218" name="Google Shape;218;p22"/>
          <p:cNvSpPr txBox="1"/>
          <p:nvPr>
            <p:ph type="title"/>
          </p:nvPr>
        </p:nvSpPr>
        <p:spPr>
          <a:xfrm>
            <a:off x="364384" y="457200"/>
            <a:ext cx="2742600" cy="457200"/>
          </a:xfrm>
          <a:prstGeom prst="rect">
            <a:avLst/>
          </a:prstGeom>
        </p:spPr>
        <p:txBody>
          <a:bodyPr anchorCtr="0" anchor="t" bIns="116000" lIns="116000" spcFirstLastPara="1" rIns="116000" wrap="square" tIns="116000">
            <a:noAutofit/>
          </a:bodyPr>
          <a:lstStyle/>
          <a:p>
            <a:pPr indent="0" lvl="0" marL="0" rtl="0" algn="l">
              <a:spcBef>
                <a:spcPts val="0"/>
              </a:spcBef>
              <a:spcAft>
                <a:spcPts val="0"/>
              </a:spcAft>
              <a:buNone/>
            </a:pPr>
            <a:r>
              <a:rPr lang="en" sz="1300"/>
              <a:t>INTRODUCTION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sp>
        <p:nvSpPr>
          <p:cNvPr id="219" name="Google Shape;219;p22"/>
          <p:cNvSpPr txBox="1"/>
          <p:nvPr/>
        </p:nvSpPr>
        <p:spPr>
          <a:xfrm>
            <a:off x="840744" y="5982210"/>
            <a:ext cx="8735100" cy="371400"/>
          </a:xfrm>
          <a:prstGeom prst="rect">
            <a:avLst/>
          </a:prstGeom>
          <a:noFill/>
          <a:ln>
            <a:noFill/>
          </a:ln>
        </p:spPr>
        <p:txBody>
          <a:bodyPr anchorCtr="0" anchor="t" bIns="92425" lIns="92425" spcFirstLastPara="1" rIns="92425" wrap="square" tIns="92425">
            <a:spAutoFit/>
          </a:bodyPr>
          <a:lstStyle/>
          <a:p>
            <a:pPr indent="0" lvl="0" marL="0" rtl="0" algn="l">
              <a:spcBef>
                <a:spcPts val="0"/>
              </a:spcBef>
              <a:spcAft>
                <a:spcPts val="900"/>
              </a:spcAft>
              <a:buNone/>
            </a:pPr>
            <a:r>
              <a:t/>
            </a:r>
            <a:endParaRPr sz="1200">
              <a:solidFill>
                <a:srgbClr val="9D959D"/>
              </a:solidFill>
              <a:latin typeface="Nunito"/>
              <a:ea typeface="Nunito"/>
              <a:cs typeface="Nunito"/>
              <a:sym typeface="Nunito"/>
            </a:endParaRPr>
          </a:p>
        </p:txBody>
      </p:sp>
      <p:graphicFrame>
        <p:nvGraphicFramePr>
          <p:cNvPr id="220" name="Google Shape;220;p22"/>
          <p:cNvGraphicFramePr/>
          <p:nvPr/>
        </p:nvGraphicFramePr>
        <p:xfrm>
          <a:off x="840744" y="9587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ctr">
                        <a:spcBef>
                          <a:spcPts val="0"/>
                        </a:spcBef>
                        <a:spcAft>
                          <a:spcPts val="0"/>
                        </a:spcAft>
                        <a:buNone/>
                      </a:pPr>
                      <a:r>
                        <a:rPr lang="en">
                          <a:solidFill>
                            <a:srgbClr val="ED3024"/>
                          </a:solidFill>
                          <a:latin typeface="Nunito"/>
                          <a:ea typeface="Nunito"/>
                          <a:cs typeface="Nunito"/>
                          <a:sym typeface="Nunito"/>
                        </a:rPr>
                        <a:t>THE PARAMETRIC CAD MODEL (continued)</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221" name="Google Shape;221;p22"/>
          <p:cNvSpPr txBox="1"/>
          <p:nvPr/>
        </p:nvSpPr>
        <p:spPr>
          <a:xfrm>
            <a:off x="840750" y="4031425"/>
            <a:ext cx="9007800" cy="3220500"/>
          </a:xfrm>
          <a:prstGeom prst="rect">
            <a:avLst/>
          </a:prstGeom>
          <a:noFill/>
          <a:ln>
            <a:noFill/>
          </a:ln>
        </p:spPr>
        <p:txBody>
          <a:bodyPr anchorCtr="0" anchor="t" bIns="92425" lIns="92425" spcFirstLastPara="1" rIns="92425" wrap="square" tIns="92425">
            <a:sp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Adjust the following parameters to meet your needs (continued from previous page):</a:t>
            </a:r>
            <a:endParaRPr sz="1200">
              <a:solidFill>
                <a:srgbClr val="9D959D"/>
              </a:solidFill>
              <a:latin typeface="Nunito"/>
              <a:ea typeface="Nunito"/>
              <a:cs typeface="Nunito"/>
              <a:sym typeface="Nunito"/>
            </a:endParaRPr>
          </a:p>
          <a:p>
            <a:pPr indent="0" lvl="0" marL="0" rtl="0" algn="l">
              <a:lnSpc>
                <a:spcPct val="115000"/>
              </a:lnSpc>
              <a:spcBef>
                <a:spcPts val="900"/>
              </a:spcBef>
              <a:spcAft>
                <a:spcPts val="0"/>
              </a:spcAft>
              <a:buNone/>
            </a:pPr>
            <a:r>
              <a:rPr b="1" lang="en" sz="1200">
                <a:solidFill>
                  <a:srgbClr val="9D959D"/>
                </a:solidFill>
                <a:latin typeface="Nunito"/>
                <a:ea typeface="Nunito"/>
                <a:cs typeface="Nunito"/>
                <a:sym typeface="Nunito"/>
              </a:rPr>
              <a:t>Spool_Width_Max</a:t>
            </a:r>
            <a:r>
              <a:rPr lang="en" sz="1200">
                <a:solidFill>
                  <a:srgbClr val="9D959D"/>
                </a:solidFill>
                <a:latin typeface="Nunito"/>
                <a:ea typeface="Nunito"/>
                <a:cs typeface="Nunito"/>
                <a:sym typeface="Nunito"/>
              </a:rPr>
              <a:t> - The default is 72mm which should accommodate 99% of the 1KG spools on the market.  Set this to accommodate the widest filament spool you expect to use.  2mm will be added to this number in the design to allow for spool width and rim straightness/variation.</a:t>
            </a:r>
            <a:endParaRPr b="1" sz="1200">
              <a:solidFill>
                <a:srgbClr val="9D959D"/>
              </a:solidFill>
              <a:latin typeface="Nunito"/>
              <a:ea typeface="Nunito"/>
              <a:cs typeface="Nunito"/>
              <a:sym typeface="Nunito"/>
            </a:endParaRPr>
          </a:p>
          <a:p>
            <a:pPr indent="0" lvl="0" marL="0" rtl="0" algn="l">
              <a:lnSpc>
                <a:spcPct val="115000"/>
              </a:lnSpc>
              <a:spcBef>
                <a:spcPts val="0"/>
              </a:spcBef>
              <a:spcAft>
                <a:spcPts val="0"/>
              </a:spcAft>
              <a:buNone/>
            </a:pPr>
            <a:r>
              <a:t/>
            </a:r>
            <a:endParaRPr b="1" sz="1200">
              <a:solidFill>
                <a:srgbClr val="9D959D"/>
              </a:solidFill>
              <a:latin typeface="Nunito"/>
              <a:ea typeface="Nunito"/>
              <a:cs typeface="Nunito"/>
              <a:sym typeface="Nunito"/>
            </a:endParaRPr>
          </a:p>
          <a:p>
            <a:pPr indent="0" lvl="0" marL="0" rtl="0" algn="l">
              <a:lnSpc>
                <a:spcPct val="115000"/>
              </a:lnSpc>
              <a:spcBef>
                <a:spcPts val="0"/>
              </a:spcBef>
              <a:spcAft>
                <a:spcPts val="0"/>
              </a:spcAft>
              <a:buNone/>
            </a:pPr>
            <a:r>
              <a:rPr b="1" lang="en" sz="1200">
                <a:solidFill>
                  <a:srgbClr val="9D959D"/>
                </a:solidFill>
                <a:latin typeface="Nunito"/>
                <a:ea typeface="Nunito"/>
                <a:cs typeface="Nunito"/>
                <a:sym typeface="Nunito"/>
              </a:rPr>
              <a:t>Drive Roller Axle Length</a:t>
            </a:r>
            <a:r>
              <a:rPr lang="en" sz="1200">
                <a:solidFill>
                  <a:srgbClr val="9D959D"/>
                </a:solidFill>
                <a:latin typeface="Nunito"/>
                <a:ea typeface="Nunito"/>
                <a:cs typeface="Nunito"/>
                <a:sym typeface="Nunito"/>
              </a:rPr>
              <a:t> - The default is 50mm.  If you already have 80mm axles from the Classic Filamentalist version these can be used with no need to change the parameters in the model.  Changing this setting allows you to visualize how a custom (long) axle length will fit, especially if you increase the Spool_Width_Max parameter for a custom wide rewinder.</a:t>
            </a:r>
            <a:endParaRPr sz="1200">
              <a:solidFill>
                <a:srgbClr val="9D959D"/>
              </a:solidFill>
              <a:latin typeface="Nunito"/>
              <a:ea typeface="Nunito"/>
              <a:cs typeface="Nunito"/>
              <a:sym typeface="Nunito"/>
            </a:endParaRPr>
          </a:p>
          <a:p>
            <a:pPr indent="0" lvl="0" marL="0" rtl="0" algn="l">
              <a:lnSpc>
                <a:spcPct val="115000"/>
              </a:lnSpc>
              <a:spcBef>
                <a:spcPts val="0"/>
              </a:spcBef>
              <a:spcAft>
                <a:spcPts val="0"/>
              </a:spcAft>
              <a:buNone/>
            </a:pPr>
            <a:r>
              <a:t/>
            </a:r>
            <a:endParaRPr b="1" sz="1200">
              <a:solidFill>
                <a:srgbClr val="9D959D"/>
              </a:solidFill>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rPr b="1" lang="en" sz="1200">
                <a:solidFill>
                  <a:srgbClr val="9D959D"/>
                </a:solidFill>
                <a:latin typeface="Nunito"/>
                <a:ea typeface="Nunito"/>
                <a:cs typeface="Nunito"/>
                <a:sym typeface="Nunito"/>
              </a:rPr>
              <a:t>Overall_Rewinder_Width:  </a:t>
            </a:r>
            <a:r>
              <a:rPr b="1" lang="en" sz="1200">
                <a:solidFill>
                  <a:srgbClr val="ED3024"/>
                </a:solidFill>
                <a:latin typeface="Nunito"/>
                <a:ea typeface="Nunito"/>
                <a:cs typeface="Nunito"/>
                <a:sym typeface="Nunito"/>
              </a:rPr>
              <a:t>REFERENCE PARAMETER.  DO NOT CHANGE THIS!  </a:t>
            </a:r>
            <a:r>
              <a:rPr lang="en" sz="1200">
                <a:solidFill>
                  <a:srgbClr val="9D959D"/>
                </a:solidFill>
                <a:latin typeface="Nunito"/>
                <a:ea typeface="Nunito"/>
                <a:cs typeface="Nunito"/>
                <a:sym typeface="Nunito"/>
              </a:rPr>
              <a:t>This is included as an aid to assess the results of your inputs.  You can iterate with changes to the above user inputs to arrive at the desired Overall Rewinder Width for your space, enclosure. Or application. </a:t>
            </a:r>
            <a:endParaRPr sz="1200">
              <a:solidFill>
                <a:srgbClr val="9D959D"/>
              </a:solidFill>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The model will update to show the results of these parameters to help you visualize the acceptability of the result.</a:t>
            </a:r>
            <a:endParaRPr sz="1200">
              <a:solidFill>
                <a:srgbClr val="9D959D"/>
              </a:solidFill>
              <a:latin typeface="Nunito"/>
              <a:ea typeface="Nunito"/>
              <a:cs typeface="Nunito"/>
              <a:sym typeface="Nunito"/>
            </a:endParaRPr>
          </a:p>
        </p:txBody>
      </p:sp>
      <p:pic>
        <p:nvPicPr>
          <p:cNvPr id="222" name="Google Shape;222;p22"/>
          <p:cNvPicPr preferRelativeResize="0"/>
          <p:nvPr/>
        </p:nvPicPr>
        <p:blipFill>
          <a:blip r:embed="rId3">
            <a:alphaModFix/>
          </a:blip>
          <a:stretch>
            <a:fillRect/>
          </a:stretch>
        </p:blipFill>
        <p:spPr>
          <a:xfrm>
            <a:off x="840750" y="1613025"/>
            <a:ext cx="8735099" cy="2418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pic>
        <p:nvPicPr>
          <p:cNvPr id="227" name="Google Shape;227;p23"/>
          <p:cNvPicPr preferRelativeResize="0"/>
          <p:nvPr/>
        </p:nvPicPr>
        <p:blipFill>
          <a:blip r:embed="rId3">
            <a:alphaModFix/>
          </a:blip>
          <a:stretch>
            <a:fillRect/>
          </a:stretch>
        </p:blipFill>
        <p:spPr>
          <a:xfrm>
            <a:off x="1905000" y="1782607"/>
            <a:ext cx="6532098" cy="4981246"/>
          </a:xfrm>
          <a:prstGeom prst="rect">
            <a:avLst/>
          </a:prstGeom>
          <a:noFill/>
          <a:ln>
            <a:noFill/>
          </a:ln>
        </p:spPr>
      </p:pic>
      <p:sp>
        <p:nvSpPr>
          <p:cNvPr id="228" name="Google Shape;228;p23"/>
          <p:cNvSpPr txBox="1"/>
          <p:nvPr>
            <p:ph type="title"/>
          </p:nvPr>
        </p:nvSpPr>
        <p:spPr>
          <a:xfrm>
            <a:off x="364375" y="438500"/>
            <a:ext cx="3136500" cy="520200"/>
          </a:xfrm>
          <a:prstGeom prst="rect">
            <a:avLst/>
          </a:prstGeom>
        </p:spPr>
        <p:txBody>
          <a:bodyPr anchorCtr="0" anchor="t" bIns="116000" lIns="116000" spcFirstLastPara="1" rIns="116000" wrap="square" tIns="116000">
            <a:normAutofit fontScale="90000"/>
          </a:bodyPr>
          <a:lstStyle/>
          <a:p>
            <a:pPr indent="0" lvl="0" marL="0" rtl="0" algn="l">
              <a:spcBef>
                <a:spcPts val="0"/>
              </a:spcBef>
              <a:spcAft>
                <a:spcPts val="0"/>
              </a:spcAft>
              <a:buNone/>
            </a:pPr>
            <a:r>
              <a:rPr lang="en" sz="1522"/>
              <a:t>FILAMENTALIST V3 REWINDER ASSEMBLY</a:t>
            </a:r>
            <a:endParaRPr sz="1522"/>
          </a:p>
        </p:txBody>
      </p:sp>
      <p:graphicFrame>
        <p:nvGraphicFramePr>
          <p:cNvPr id="229" name="Google Shape;229;p23"/>
          <p:cNvGraphicFramePr/>
          <p:nvPr/>
        </p:nvGraphicFramePr>
        <p:xfrm>
          <a:off x="840744" y="9587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OVERVIEW</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230" name="Google Shape;230;p23"/>
          <p:cNvSpPr/>
          <p:nvPr/>
        </p:nvSpPr>
        <p:spPr>
          <a:xfrm>
            <a:off x="2667725" y="5942350"/>
            <a:ext cx="1609800" cy="520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600">
                <a:solidFill>
                  <a:schemeClr val="lt1"/>
                </a:solidFill>
                <a:latin typeface="Nunito"/>
                <a:ea typeface="Nunito"/>
                <a:cs typeface="Nunito"/>
                <a:sym typeface="Nunito"/>
              </a:rPr>
              <a:t>Drive Roller</a:t>
            </a:r>
            <a:endParaRPr b="1" sz="1600">
              <a:solidFill>
                <a:schemeClr val="lt1"/>
              </a:solidFill>
              <a:latin typeface="Nunito"/>
              <a:ea typeface="Nunito"/>
              <a:cs typeface="Nunito"/>
              <a:sym typeface="Nunito"/>
            </a:endParaRPr>
          </a:p>
          <a:p>
            <a:pPr indent="0" lvl="0" marL="0" rtl="0" algn="ctr">
              <a:spcBef>
                <a:spcPts val="0"/>
              </a:spcBef>
              <a:spcAft>
                <a:spcPts val="0"/>
              </a:spcAft>
              <a:buNone/>
            </a:pPr>
            <a:r>
              <a:rPr b="1" lang="en" sz="1600">
                <a:solidFill>
                  <a:schemeClr val="lt1"/>
                </a:solidFill>
                <a:latin typeface="Nunito"/>
                <a:ea typeface="Nunito"/>
                <a:cs typeface="Nunito"/>
                <a:sym typeface="Nunito"/>
              </a:rPr>
              <a:t>Assembly</a:t>
            </a:r>
            <a:endParaRPr b="1" sz="1600">
              <a:solidFill>
                <a:schemeClr val="lt1"/>
              </a:solidFill>
              <a:latin typeface="Nunito"/>
              <a:ea typeface="Nunito"/>
              <a:cs typeface="Nunito"/>
              <a:sym typeface="Nunito"/>
            </a:endParaRPr>
          </a:p>
        </p:txBody>
      </p:sp>
      <p:cxnSp>
        <p:nvCxnSpPr>
          <p:cNvPr id="231" name="Google Shape;231;p23"/>
          <p:cNvCxnSpPr>
            <a:stCxn id="230" idx="3"/>
          </p:cNvCxnSpPr>
          <p:nvPr/>
        </p:nvCxnSpPr>
        <p:spPr>
          <a:xfrm flipH="1" rot="10800000">
            <a:off x="4277525" y="5643250"/>
            <a:ext cx="1003500" cy="559200"/>
          </a:xfrm>
          <a:prstGeom prst="straightConnector1">
            <a:avLst/>
          </a:prstGeom>
          <a:noFill/>
          <a:ln cap="flat" cmpd="sng" w="28575">
            <a:solidFill>
              <a:schemeClr val="dk1"/>
            </a:solidFill>
            <a:prstDash val="solid"/>
            <a:round/>
            <a:headEnd len="med" w="med" type="none"/>
            <a:tailEnd len="med" w="med" type="triangle"/>
          </a:ln>
        </p:spPr>
      </p:cxnSp>
      <p:sp>
        <p:nvSpPr>
          <p:cNvPr id="232" name="Google Shape;232;p23"/>
          <p:cNvSpPr/>
          <p:nvPr/>
        </p:nvSpPr>
        <p:spPr>
          <a:xfrm>
            <a:off x="5319125" y="1828800"/>
            <a:ext cx="2350200" cy="4245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600">
                <a:solidFill>
                  <a:schemeClr val="lt1"/>
                </a:solidFill>
                <a:latin typeface="Nunito"/>
                <a:ea typeface="Nunito"/>
                <a:cs typeface="Nunito"/>
                <a:sym typeface="Nunito"/>
              </a:rPr>
              <a:t>Idler Roller Assembly</a:t>
            </a:r>
            <a:endParaRPr b="1" sz="1600">
              <a:solidFill>
                <a:schemeClr val="lt1"/>
              </a:solidFill>
              <a:latin typeface="Nunito"/>
              <a:ea typeface="Nunito"/>
              <a:cs typeface="Nunito"/>
              <a:sym typeface="Nunito"/>
            </a:endParaRPr>
          </a:p>
        </p:txBody>
      </p:sp>
      <p:cxnSp>
        <p:nvCxnSpPr>
          <p:cNvPr id="233" name="Google Shape;233;p23"/>
          <p:cNvCxnSpPr>
            <a:stCxn id="232" idx="1"/>
          </p:cNvCxnSpPr>
          <p:nvPr/>
        </p:nvCxnSpPr>
        <p:spPr>
          <a:xfrm flipH="1">
            <a:off x="4277525" y="2041050"/>
            <a:ext cx="1041600" cy="401400"/>
          </a:xfrm>
          <a:prstGeom prst="straightConnector1">
            <a:avLst/>
          </a:prstGeom>
          <a:noFill/>
          <a:ln cap="flat" cmpd="sng" w="28575">
            <a:solidFill>
              <a:schemeClr val="dk1"/>
            </a:solidFill>
            <a:prstDash val="solid"/>
            <a:round/>
            <a:headEnd len="med" w="med" type="none"/>
            <a:tailEnd len="med" w="med" type="triangle"/>
          </a:ln>
        </p:spPr>
      </p:cxnSp>
      <p:sp>
        <p:nvSpPr>
          <p:cNvPr id="234" name="Google Shape;234;p23"/>
          <p:cNvSpPr/>
          <p:nvPr/>
        </p:nvSpPr>
        <p:spPr>
          <a:xfrm>
            <a:off x="1703250" y="4640850"/>
            <a:ext cx="2063100" cy="4245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600">
                <a:solidFill>
                  <a:schemeClr val="lt1"/>
                </a:solidFill>
                <a:latin typeface="Nunito"/>
                <a:ea typeface="Nunito"/>
                <a:cs typeface="Nunito"/>
                <a:sym typeface="Nunito"/>
              </a:rPr>
              <a:t>Chassis</a:t>
            </a:r>
            <a:r>
              <a:rPr b="1" lang="en" sz="1600">
                <a:solidFill>
                  <a:schemeClr val="lt1"/>
                </a:solidFill>
                <a:latin typeface="Nunito"/>
                <a:ea typeface="Nunito"/>
                <a:cs typeface="Nunito"/>
                <a:sym typeface="Nunito"/>
              </a:rPr>
              <a:t> Assembly</a:t>
            </a:r>
            <a:endParaRPr b="1" sz="1600">
              <a:solidFill>
                <a:schemeClr val="lt1"/>
              </a:solidFill>
              <a:latin typeface="Nunito"/>
              <a:ea typeface="Nunito"/>
              <a:cs typeface="Nunito"/>
              <a:sym typeface="Nunito"/>
            </a:endParaRPr>
          </a:p>
        </p:txBody>
      </p:sp>
      <p:cxnSp>
        <p:nvCxnSpPr>
          <p:cNvPr id="235" name="Google Shape;235;p23"/>
          <p:cNvCxnSpPr>
            <a:stCxn id="234" idx="3"/>
          </p:cNvCxnSpPr>
          <p:nvPr/>
        </p:nvCxnSpPr>
        <p:spPr>
          <a:xfrm flipH="1" rot="10800000">
            <a:off x="3766350" y="4550100"/>
            <a:ext cx="1233600" cy="303000"/>
          </a:xfrm>
          <a:prstGeom prst="straightConnector1">
            <a:avLst/>
          </a:prstGeom>
          <a:noFill/>
          <a:ln cap="flat" cmpd="sng" w="28575">
            <a:solidFill>
              <a:schemeClr val="dk1"/>
            </a:solidFill>
            <a:prstDash val="solid"/>
            <a:round/>
            <a:headEnd len="med" w="med" type="none"/>
            <a:tailEnd len="med" w="med" type="triangle"/>
          </a:ln>
        </p:spPr>
      </p:cxnSp>
      <p:sp>
        <p:nvSpPr>
          <p:cNvPr id="236" name="Google Shape;236;p23"/>
          <p:cNvSpPr/>
          <p:nvPr/>
        </p:nvSpPr>
        <p:spPr>
          <a:xfrm>
            <a:off x="8239425" y="3447975"/>
            <a:ext cx="1944000" cy="6570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600">
                <a:solidFill>
                  <a:schemeClr val="lt1"/>
                </a:solidFill>
                <a:latin typeface="Nunito"/>
                <a:ea typeface="Nunito"/>
                <a:cs typeface="Nunito"/>
                <a:sym typeface="Nunito"/>
              </a:rPr>
              <a:t>Tensioner Arm</a:t>
            </a:r>
            <a:endParaRPr b="1" sz="1600">
              <a:solidFill>
                <a:schemeClr val="lt1"/>
              </a:solidFill>
              <a:latin typeface="Nunito"/>
              <a:ea typeface="Nunito"/>
              <a:cs typeface="Nunito"/>
              <a:sym typeface="Nunito"/>
            </a:endParaRPr>
          </a:p>
          <a:p>
            <a:pPr indent="0" lvl="0" marL="0" rtl="0" algn="ctr">
              <a:spcBef>
                <a:spcPts val="0"/>
              </a:spcBef>
              <a:spcAft>
                <a:spcPts val="0"/>
              </a:spcAft>
              <a:buNone/>
            </a:pPr>
            <a:r>
              <a:rPr b="1" lang="en" sz="1600">
                <a:solidFill>
                  <a:schemeClr val="lt1"/>
                </a:solidFill>
                <a:latin typeface="Nunito"/>
                <a:ea typeface="Nunito"/>
                <a:cs typeface="Nunito"/>
                <a:sym typeface="Nunito"/>
              </a:rPr>
              <a:t>Assembly</a:t>
            </a:r>
            <a:endParaRPr b="1" sz="1600">
              <a:solidFill>
                <a:schemeClr val="lt1"/>
              </a:solidFill>
              <a:latin typeface="Nunito"/>
              <a:ea typeface="Nunito"/>
              <a:cs typeface="Nunito"/>
              <a:sym typeface="Nunito"/>
            </a:endParaRPr>
          </a:p>
        </p:txBody>
      </p:sp>
      <p:cxnSp>
        <p:nvCxnSpPr>
          <p:cNvPr id="237" name="Google Shape;237;p23"/>
          <p:cNvCxnSpPr>
            <a:stCxn id="236" idx="1"/>
          </p:cNvCxnSpPr>
          <p:nvPr/>
        </p:nvCxnSpPr>
        <p:spPr>
          <a:xfrm flipH="1">
            <a:off x="7029825" y="3776475"/>
            <a:ext cx="1209600" cy="555000"/>
          </a:xfrm>
          <a:prstGeom prst="straightConnector1">
            <a:avLst/>
          </a:prstGeom>
          <a:noFill/>
          <a:ln cap="flat" cmpd="sng" w="28575">
            <a:solidFill>
              <a:schemeClr val="dk1"/>
            </a:solidFill>
            <a:prstDash val="solid"/>
            <a:round/>
            <a:headEnd len="med" w="med" type="none"/>
            <a:tailEnd len="med" w="med" type="triangle"/>
          </a:ln>
        </p:spPr>
      </p:cxnSp>
      <p:sp>
        <p:nvSpPr>
          <p:cNvPr id="238" name="Google Shape;238;p23"/>
          <p:cNvSpPr/>
          <p:nvPr/>
        </p:nvSpPr>
        <p:spPr>
          <a:xfrm>
            <a:off x="8113875" y="5903650"/>
            <a:ext cx="1944000" cy="5976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600">
                <a:solidFill>
                  <a:schemeClr val="lt1"/>
                </a:solidFill>
                <a:latin typeface="Nunito"/>
                <a:ea typeface="Nunito"/>
                <a:cs typeface="Nunito"/>
                <a:sym typeface="Nunito"/>
              </a:rPr>
              <a:t>Tensioner Mount</a:t>
            </a:r>
            <a:endParaRPr b="1" sz="1600">
              <a:solidFill>
                <a:schemeClr val="lt1"/>
              </a:solidFill>
              <a:latin typeface="Nunito"/>
              <a:ea typeface="Nunito"/>
              <a:cs typeface="Nunito"/>
              <a:sym typeface="Nunito"/>
            </a:endParaRPr>
          </a:p>
          <a:p>
            <a:pPr indent="0" lvl="0" marL="0" rtl="0" algn="ctr">
              <a:spcBef>
                <a:spcPts val="0"/>
              </a:spcBef>
              <a:spcAft>
                <a:spcPts val="0"/>
              </a:spcAft>
              <a:buNone/>
            </a:pPr>
            <a:r>
              <a:rPr b="1" lang="en" sz="1600">
                <a:solidFill>
                  <a:schemeClr val="lt1"/>
                </a:solidFill>
                <a:latin typeface="Nunito"/>
                <a:ea typeface="Nunito"/>
                <a:cs typeface="Nunito"/>
                <a:sym typeface="Nunito"/>
              </a:rPr>
              <a:t>Assembly</a:t>
            </a:r>
            <a:endParaRPr b="1" sz="1600">
              <a:solidFill>
                <a:schemeClr val="lt1"/>
              </a:solidFill>
              <a:latin typeface="Nunito"/>
              <a:ea typeface="Nunito"/>
              <a:cs typeface="Nunito"/>
              <a:sym typeface="Nunito"/>
            </a:endParaRPr>
          </a:p>
        </p:txBody>
      </p:sp>
      <p:cxnSp>
        <p:nvCxnSpPr>
          <p:cNvPr id="239" name="Google Shape;239;p23"/>
          <p:cNvCxnSpPr>
            <a:stCxn id="238" idx="1"/>
          </p:cNvCxnSpPr>
          <p:nvPr/>
        </p:nvCxnSpPr>
        <p:spPr>
          <a:xfrm rot="10800000">
            <a:off x="7513875" y="5174650"/>
            <a:ext cx="600000" cy="1027800"/>
          </a:xfrm>
          <a:prstGeom prst="straightConnector1">
            <a:avLst/>
          </a:prstGeom>
          <a:noFill/>
          <a:ln cap="flat" cmpd="sng" w="28575">
            <a:solidFill>
              <a:schemeClr val="dk1"/>
            </a:solidFill>
            <a:prstDash val="solid"/>
            <a:round/>
            <a:headEnd len="med" w="med" type="non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p24"/>
          <p:cNvPicPr preferRelativeResize="0"/>
          <p:nvPr/>
        </p:nvPicPr>
        <p:blipFill>
          <a:blip r:embed="rId3">
            <a:alphaModFix/>
          </a:blip>
          <a:stretch>
            <a:fillRect/>
          </a:stretch>
        </p:blipFill>
        <p:spPr>
          <a:xfrm>
            <a:off x="5391035" y="1710725"/>
            <a:ext cx="4589041" cy="3626751"/>
          </a:xfrm>
          <a:prstGeom prst="rect">
            <a:avLst/>
          </a:prstGeom>
          <a:noFill/>
          <a:ln>
            <a:noFill/>
          </a:ln>
        </p:spPr>
      </p:pic>
      <p:sp>
        <p:nvSpPr>
          <p:cNvPr id="245" name="Google Shape;245;p24"/>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246" name="Google Shape;246;p24"/>
          <p:cNvSpPr txBox="1"/>
          <p:nvPr>
            <p:ph type="title"/>
          </p:nvPr>
        </p:nvSpPr>
        <p:spPr>
          <a:xfrm>
            <a:off x="364384" y="438503"/>
            <a:ext cx="2742600" cy="520200"/>
          </a:xfrm>
          <a:prstGeom prst="rect">
            <a:avLst/>
          </a:prstGeom>
        </p:spPr>
        <p:txBody>
          <a:bodyPr anchorCtr="0" anchor="t" bIns="116000" lIns="116000" spcFirstLastPara="1" rIns="116000" wrap="square" tIns="116000">
            <a:normAutofit fontScale="90000"/>
          </a:bodyPr>
          <a:lstStyle/>
          <a:p>
            <a:pPr indent="0" lvl="0" marL="0" rtl="0" algn="l">
              <a:spcBef>
                <a:spcPts val="0"/>
              </a:spcBef>
              <a:spcAft>
                <a:spcPts val="0"/>
              </a:spcAft>
              <a:buNone/>
            </a:pPr>
            <a:r>
              <a:rPr lang="en" sz="1522"/>
              <a:t>TENSIONER ARM ASSEMBLY</a:t>
            </a:r>
            <a:endParaRPr sz="1522"/>
          </a:p>
        </p:txBody>
      </p:sp>
      <p:graphicFrame>
        <p:nvGraphicFramePr>
          <p:cNvPr id="247" name="Google Shape;247;p24"/>
          <p:cNvGraphicFramePr/>
          <p:nvPr/>
        </p:nvGraphicFramePr>
        <p:xfrm>
          <a:off x="6505398" y="800460"/>
          <a:ext cx="3000000" cy="3000000"/>
        </p:xfrm>
        <a:graphic>
          <a:graphicData uri="http://schemas.openxmlformats.org/drawingml/2006/table">
            <a:tbl>
              <a:tblPr>
                <a:noFill/>
                <a:tableStyleId>{2D0CF6D6-3A11-4359-98C5-76592DAF59D7}</a:tableStyleId>
              </a:tblPr>
              <a:tblGrid>
                <a:gridCol w="3266525"/>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EXPLODED VIEW</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sp>
        <p:nvSpPr>
          <p:cNvPr id="248" name="Google Shape;248;p24"/>
          <p:cNvSpPr txBox="1"/>
          <p:nvPr/>
        </p:nvSpPr>
        <p:spPr>
          <a:xfrm>
            <a:off x="694400" y="1201502"/>
            <a:ext cx="28020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TENSIONER ARM ASSEMBLY BOM</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249" name="Google Shape;249;p24"/>
          <p:cNvSpPr txBox="1"/>
          <p:nvPr/>
        </p:nvSpPr>
        <p:spPr>
          <a:xfrm>
            <a:off x="1121725" y="1778700"/>
            <a:ext cx="3641100" cy="1303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688 Bearing</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2x M3x12 Flat Head Cap Screw (FHCS)</a:t>
            </a:r>
            <a:endParaRPr sz="1200">
              <a:solidFill>
                <a:srgbClr val="9D959D"/>
              </a:solidFill>
              <a:latin typeface="Nunito"/>
              <a:ea typeface="Nunito"/>
              <a:cs typeface="Nunito"/>
              <a:sym typeface="Nunito"/>
            </a:endParaRPr>
          </a:p>
        </p:txBody>
      </p:sp>
      <p:sp>
        <p:nvSpPr>
          <p:cNvPr id="250" name="Google Shape;250;p24"/>
          <p:cNvSpPr/>
          <p:nvPr/>
        </p:nvSpPr>
        <p:spPr>
          <a:xfrm rot="-5400000">
            <a:off x="689775" y="1940525"/>
            <a:ext cx="432900" cy="299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251" name="Google Shape;251;p24"/>
          <p:cNvSpPr txBox="1"/>
          <p:nvPr/>
        </p:nvSpPr>
        <p:spPr>
          <a:xfrm>
            <a:off x="667725" y="1768225"/>
            <a:ext cx="477000" cy="5202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A</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B</a:t>
            </a:r>
            <a:endParaRPr sz="1200">
              <a:solidFill>
                <a:srgbClr val="9D959D"/>
              </a:solidFill>
              <a:latin typeface="Nunito"/>
              <a:ea typeface="Nunito"/>
              <a:cs typeface="Nunito"/>
              <a:sym typeface="Nunito"/>
            </a:endParaRPr>
          </a:p>
        </p:txBody>
      </p:sp>
      <p:grpSp>
        <p:nvGrpSpPr>
          <p:cNvPr id="252" name="Google Shape;252;p24"/>
          <p:cNvGrpSpPr/>
          <p:nvPr/>
        </p:nvGrpSpPr>
        <p:grpSpPr>
          <a:xfrm>
            <a:off x="661523" y="2876425"/>
            <a:ext cx="4021558" cy="839400"/>
            <a:chOff x="792996" y="4893713"/>
            <a:chExt cx="4910327" cy="839400"/>
          </a:xfrm>
        </p:grpSpPr>
        <p:sp>
          <p:nvSpPr>
            <p:cNvPr id="253" name="Google Shape;253;p24"/>
            <p:cNvSpPr/>
            <p:nvPr/>
          </p:nvSpPr>
          <p:spPr>
            <a:xfrm rot="-5400000">
              <a:off x="869878" y="5221963"/>
              <a:ext cx="401700" cy="354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254" name="Google Shape;254;p24"/>
            <p:cNvSpPr txBox="1"/>
            <p:nvPr/>
          </p:nvSpPr>
          <p:spPr>
            <a:xfrm>
              <a:off x="792996" y="5069563"/>
              <a:ext cx="582300" cy="375600"/>
            </a:xfrm>
            <a:prstGeom prst="rect">
              <a:avLst/>
            </a:prstGeom>
            <a:noFill/>
            <a:ln>
              <a:noFill/>
            </a:ln>
          </p:spPr>
          <p:txBody>
            <a:bodyPr anchorCtr="0" anchor="t" bIns="116000" lIns="0" spcFirstLastPara="1" rIns="0" wrap="square" tIns="116000">
              <a:noAutofit/>
            </a:bodyPr>
            <a:lstStyle/>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C</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D</a:t>
              </a:r>
              <a:endParaRPr b="1" sz="1200">
                <a:solidFill>
                  <a:schemeClr val="lt1"/>
                </a:solidFill>
                <a:highlight>
                  <a:srgbClr val="FF9933"/>
                </a:highlight>
                <a:latin typeface="Nunito"/>
                <a:ea typeface="Nunito"/>
                <a:cs typeface="Nunito"/>
                <a:sym typeface="Nunito"/>
              </a:endParaRPr>
            </a:p>
            <a:p>
              <a:pPr indent="0" lvl="0" marL="0" rtl="0" algn="l">
                <a:spcBef>
                  <a:spcPts val="0"/>
                </a:spcBef>
                <a:spcAft>
                  <a:spcPts val="0"/>
                </a:spcAft>
                <a:buNone/>
              </a:pPr>
              <a:r>
                <a:t/>
              </a:r>
              <a:endParaRPr b="1" sz="1200">
                <a:solidFill>
                  <a:schemeClr val="lt1"/>
                </a:solidFill>
                <a:highlight>
                  <a:srgbClr val="FF9933"/>
                </a:highlight>
                <a:latin typeface="Nunito"/>
                <a:ea typeface="Nunito"/>
                <a:cs typeface="Nunito"/>
                <a:sym typeface="Nunito"/>
              </a:endParaRPr>
            </a:p>
          </p:txBody>
        </p:sp>
        <p:sp>
          <p:nvSpPr>
            <p:cNvPr id="255" name="Google Shape;255;p24"/>
            <p:cNvSpPr txBox="1"/>
            <p:nvPr/>
          </p:nvSpPr>
          <p:spPr>
            <a:xfrm>
              <a:off x="1357223" y="4893713"/>
              <a:ext cx="4346100" cy="8394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[a]_Tensioner_Arm.stl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688_Bearing_Bushing.stl</a:t>
              </a:r>
              <a:endParaRPr sz="1200">
                <a:solidFill>
                  <a:srgbClr val="9D959D"/>
                </a:solidFill>
                <a:latin typeface="Nunito"/>
                <a:ea typeface="Nunito"/>
                <a:cs typeface="Nunito"/>
                <a:sym typeface="Nunito"/>
              </a:endParaRPr>
            </a:p>
          </p:txBody>
        </p:sp>
      </p:grpSp>
      <p:sp>
        <p:nvSpPr>
          <p:cNvPr id="256" name="Google Shape;256;p24"/>
          <p:cNvSpPr txBox="1"/>
          <p:nvPr/>
        </p:nvSpPr>
        <p:spPr>
          <a:xfrm>
            <a:off x="681775" y="2594325"/>
            <a:ext cx="3770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TENSIONER ARM ASSEMBLY PRINTED PARTS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grpSp>
        <p:nvGrpSpPr>
          <p:cNvPr id="257" name="Google Shape;257;p24"/>
          <p:cNvGrpSpPr/>
          <p:nvPr/>
        </p:nvGrpSpPr>
        <p:grpSpPr>
          <a:xfrm>
            <a:off x="5326688" y="2701960"/>
            <a:ext cx="584803" cy="654023"/>
            <a:chOff x="901550" y="4845730"/>
            <a:chExt cx="466350" cy="415200"/>
          </a:xfrm>
        </p:grpSpPr>
        <p:cxnSp>
          <p:nvCxnSpPr>
            <p:cNvPr id="258" name="Google Shape;258;p24"/>
            <p:cNvCxnSpPr>
              <a:stCxn id="259" idx="0"/>
            </p:cNvCxnSpPr>
            <p:nvPr/>
          </p:nvCxnSpPr>
          <p:spPr>
            <a:xfrm flipH="1" rot="10800000">
              <a:off x="1010900" y="4845730"/>
              <a:ext cx="357000" cy="241200"/>
            </a:xfrm>
            <a:prstGeom prst="straightConnector1">
              <a:avLst/>
            </a:prstGeom>
            <a:noFill/>
            <a:ln cap="flat" cmpd="sng" w="38100">
              <a:solidFill>
                <a:srgbClr val="FF9933"/>
              </a:solidFill>
              <a:prstDash val="solid"/>
              <a:round/>
              <a:headEnd len="med" w="med" type="none"/>
              <a:tailEnd len="med" w="med" type="triangle"/>
            </a:ln>
          </p:spPr>
        </p:cxnSp>
        <p:sp>
          <p:nvSpPr>
            <p:cNvPr id="259" name="Google Shape;259;p24"/>
            <p:cNvSpPr/>
            <p:nvPr/>
          </p:nvSpPr>
          <p:spPr>
            <a:xfrm>
              <a:off x="901550" y="5086930"/>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C</a:t>
              </a:r>
              <a:endParaRPr b="1" sz="1200">
                <a:solidFill>
                  <a:schemeClr val="lt1"/>
                </a:solidFill>
                <a:latin typeface="Nunito"/>
                <a:ea typeface="Nunito"/>
                <a:cs typeface="Nunito"/>
                <a:sym typeface="Nunito"/>
              </a:endParaRPr>
            </a:p>
          </p:txBody>
        </p:sp>
      </p:grpSp>
      <p:grpSp>
        <p:nvGrpSpPr>
          <p:cNvPr id="260" name="Google Shape;260;p24"/>
          <p:cNvGrpSpPr/>
          <p:nvPr/>
        </p:nvGrpSpPr>
        <p:grpSpPr>
          <a:xfrm>
            <a:off x="6004126" y="3973486"/>
            <a:ext cx="800930" cy="589755"/>
            <a:chOff x="836787" y="5393907"/>
            <a:chExt cx="638700" cy="374400"/>
          </a:xfrm>
        </p:grpSpPr>
        <p:cxnSp>
          <p:nvCxnSpPr>
            <p:cNvPr id="261" name="Google Shape;261;p24"/>
            <p:cNvCxnSpPr>
              <a:stCxn id="262" idx="3"/>
            </p:cNvCxnSpPr>
            <p:nvPr/>
          </p:nvCxnSpPr>
          <p:spPr>
            <a:xfrm>
              <a:off x="1055487" y="5480907"/>
              <a:ext cx="420000" cy="287400"/>
            </a:xfrm>
            <a:prstGeom prst="straightConnector1">
              <a:avLst/>
            </a:prstGeom>
            <a:noFill/>
            <a:ln cap="flat" cmpd="sng" w="38100">
              <a:solidFill>
                <a:srgbClr val="FF9933"/>
              </a:solidFill>
              <a:prstDash val="solid"/>
              <a:round/>
              <a:headEnd len="med" w="med" type="none"/>
              <a:tailEnd len="med" w="med" type="triangle"/>
            </a:ln>
          </p:spPr>
        </p:cxnSp>
        <p:sp>
          <p:nvSpPr>
            <p:cNvPr id="262" name="Google Shape;262;p24"/>
            <p:cNvSpPr/>
            <p:nvPr/>
          </p:nvSpPr>
          <p:spPr>
            <a:xfrm>
              <a:off x="836787" y="5393907"/>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D</a:t>
              </a:r>
              <a:endParaRPr b="1" sz="1200">
                <a:solidFill>
                  <a:schemeClr val="lt1"/>
                </a:solidFill>
                <a:latin typeface="Nunito"/>
                <a:ea typeface="Nunito"/>
                <a:cs typeface="Nunito"/>
                <a:sym typeface="Nunito"/>
              </a:endParaRPr>
            </a:p>
          </p:txBody>
        </p:sp>
      </p:grpSp>
      <p:grpSp>
        <p:nvGrpSpPr>
          <p:cNvPr id="263" name="Google Shape;263;p24"/>
          <p:cNvGrpSpPr/>
          <p:nvPr/>
        </p:nvGrpSpPr>
        <p:grpSpPr>
          <a:xfrm>
            <a:off x="8074117" y="4706841"/>
            <a:ext cx="656188" cy="630631"/>
            <a:chOff x="5391883" y="1784598"/>
            <a:chExt cx="665100" cy="400350"/>
          </a:xfrm>
        </p:grpSpPr>
        <p:cxnSp>
          <p:nvCxnSpPr>
            <p:cNvPr id="264" name="Google Shape;264;p24"/>
            <p:cNvCxnSpPr>
              <a:stCxn id="265" idx="1"/>
            </p:cNvCxnSpPr>
            <p:nvPr/>
          </p:nvCxnSpPr>
          <p:spPr>
            <a:xfrm rot="10800000">
              <a:off x="5391883" y="1784598"/>
              <a:ext cx="262800" cy="281100"/>
            </a:xfrm>
            <a:prstGeom prst="straightConnector1">
              <a:avLst/>
            </a:prstGeom>
            <a:noFill/>
            <a:ln cap="flat" cmpd="sng" w="38100">
              <a:solidFill>
                <a:srgbClr val="70AD47"/>
              </a:solidFill>
              <a:prstDash val="solid"/>
              <a:round/>
              <a:headEnd len="med" w="med" type="none"/>
              <a:tailEnd len="med" w="med" type="triangle"/>
            </a:ln>
          </p:spPr>
        </p:cxnSp>
        <p:sp>
          <p:nvSpPr>
            <p:cNvPr id="265" name="Google Shape;265;p24"/>
            <p:cNvSpPr/>
            <p:nvPr/>
          </p:nvSpPr>
          <p:spPr>
            <a:xfrm>
              <a:off x="5654683" y="1946448"/>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l">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sp>
        <p:nvSpPr>
          <p:cNvPr id="266" name="Google Shape;266;p24"/>
          <p:cNvSpPr txBox="1"/>
          <p:nvPr/>
        </p:nvSpPr>
        <p:spPr>
          <a:xfrm>
            <a:off x="604275" y="5519625"/>
            <a:ext cx="2941200" cy="520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000"/>
              </a:spcAft>
              <a:buNone/>
            </a:pPr>
            <a:r>
              <a:rPr lang="en" sz="1500">
                <a:solidFill>
                  <a:srgbClr val="ED3024"/>
                </a:solidFill>
                <a:latin typeface="Nunito"/>
                <a:ea typeface="Nunito"/>
                <a:cs typeface="Nunito"/>
                <a:sym typeface="Nunito"/>
              </a:rPr>
              <a:t>ASSEMBLY INSTRUCTIONS</a:t>
            </a:r>
            <a:endParaRPr sz="1500">
              <a:solidFill>
                <a:srgbClr val="ED3024"/>
              </a:solidFill>
              <a:latin typeface="Nunito"/>
              <a:ea typeface="Nunito"/>
              <a:cs typeface="Nunito"/>
              <a:sym typeface="Nunito"/>
            </a:endParaRPr>
          </a:p>
        </p:txBody>
      </p:sp>
      <p:sp>
        <p:nvSpPr>
          <p:cNvPr id="267" name="Google Shape;267;p24"/>
          <p:cNvSpPr txBox="1"/>
          <p:nvPr/>
        </p:nvSpPr>
        <p:spPr>
          <a:xfrm>
            <a:off x="528100" y="5728025"/>
            <a:ext cx="9320400" cy="1303200"/>
          </a:xfrm>
          <a:prstGeom prst="rect">
            <a:avLst/>
          </a:prstGeom>
          <a:noFill/>
          <a:ln>
            <a:noFill/>
          </a:ln>
        </p:spPr>
        <p:txBody>
          <a:bodyPr anchorCtr="0" anchor="t" bIns="116000" lIns="116000" spcFirstLastPara="1" rIns="116000" wrap="square" tIns="116000">
            <a:noAutofit/>
          </a:bodyPr>
          <a:lstStyle/>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Insert the 688 Bearing Bushing printed part into 688 bearing bore and slide up into Tensioner Arm printed part.</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Place M3x12 FHCS screw into Tensioner Arm and through the 688 Bearing Bushing and 688 Bearing, cutting threads into plastic of the Tensioner Arm.  Only moderate force is required to cut the threads and secure the 688 bearing.  Turning the screw with too much force will strip out the plastic threads.</a:t>
            </a:r>
            <a:endParaRPr sz="1200">
              <a:solidFill>
                <a:srgbClr val="9D959D"/>
              </a:solidFill>
              <a:latin typeface="Nunito"/>
              <a:ea typeface="Nunito"/>
              <a:cs typeface="Nunito"/>
              <a:sym typeface="Nunito"/>
            </a:endParaRPr>
          </a:p>
        </p:txBody>
      </p:sp>
      <p:grpSp>
        <p:nvGrpSpPr>
          <p:cNvPr id="268" name="Google Shape;268;p24"/>
          <p:cNvGrpSpPr/>
          <p:nvPr/>
        </p:nvGrpSpPr>
        <p:grpSpPr>
          <a:xfrm>
            <a:off x="5911508" y="3318462"/>
            <a:ext cx="1166457" cy="375685"/>
            <a:chOff x="5752139" y="1305228"/>
            <a:chExt cx="1182300" cy="238500"/>
          </a:xfrm>
        </p:grpSpPr>
        <p:cxnSp>
          <p:nvCxnSpPr>
            <p:cNvPr id="269" name="Google Shape;269;p24"/>
            <p:cNvCxnSpPr>
              <a:stCxn id="270" idx="3"/>
            </p:cNvCxnSpPr>
            <p:nvPr/>
          </p:nvCxnSpPr>
          <p:spPr>
            <a:xfrm>
              <a:off x="6154439" y="1424478"/>
              <a:ext cx="780000" cy="101700"/>
            </a:xfrm>
            <a:prstGeom prst="straightConnector1">
              <a:avLst/>
            </a:prstGeom>
            <a:noFill/>
            <a:ln cap="flat" cmpd="sng" w="38100">
              <a:solidFill>
                <a:srgbClr val="70AD47"/>
              </a:solidFill>
              <a:prstDash val="solid"/>
              <a:round/>
              <a:headEnd len="med" w="med" type="none"/>
              <a:tailEnd len="med" w="med" type="triangle"/>
            </a:ln>
          </p:spPr>
        </p:cxnSp>
        <p:sp>
          <p:nvSpPr>
            <p:cNvPr id="270" name="Google Shape;270;p24"/>
            <p:cNvSpPr/>
            <p:nvPr/>
          </p:nvSpPr>
          <p:spPr>
            <a:xfrm>
              <a:off x="5752139" y="1305228"/>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l">
                <a:spcBef>
                  <a:spcPts val="0"/>
                </a:spcBef>
                <a:spcAft>
                  <a:spcPts val="0"/>
                </a:spcAft>
                <a:buNone/>
              </a:pPr>
              <a:r>
                <a:rPr b="1" lang="en" sz="1200">
                  <a:solidFill>
                    <a:schemeClr val="lt1"/>
                  </a:solidFill>
                  <a:latin typeface="Nunito"/>
                  <a:ea typeface="Nunito"/>
                  <a:cs typeface="Nunito"/>
                  <a:sym typeface="Nunito"/>
                </a:rPr>
                <a:t>B</a:t>
              </a:r>
              <a:endParaRPr b="1" sz="1200">
                <a:solidFill>
                  <a:schemeClr val="lt1"/>
                </a:solidFill>
                <a:latin typeface="Nunito"/>
                <a:ea typeface="Nunito"/>
                <a:cs typeface="Nunito"/>
                <a:sym typeface="Nunito"/>
              </a:endParaRPr>
            </a:p>
          </p:txBody>
        </p:sp>
      </p:grpSp>
      <p:sp>
        <p:nvSpPr>
          <p:cNvPr id="271" name="Google Shape;271;p24"/>
          <p:cNvSpPr txBox="1"/>
          <p:nvPr/>
        </p:nvSpPr>
        <p:spPr>
          <a:xfrm rot="1293933">
            <a:off x="5527223" y="3560507"/>
            <a:ext cx="839034" cy="43191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100">
              <a:solidFill>
                <a:schemeClr val="dk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pic>
        <p:nvPicPr>
          <p:cNvPr id="276" name="Google Shape;276;p25"/>
          <p:cNvPicPr preferRelativeResize="0"/>
          <p:nvPr/>
        </p:nvPicPr>
        <p:blipFill>
          <a:blip r:embed="rId3">
            <a:alphaModFix/>
          </a:blip>
          <a:stretch>
            <a:fillRect/>
          </a:stretch>
        </p:blipFill>
        <p:spPr>
          <a:xfrm>
            <a:off x="4828775" y="1828801"/>
            <a:ext cx="5136651" cy="3231272"/>
          </a:xfrm>
          <a:prstGeom prst="rect">
            <a:avLst/>
          </a:prstGeom>
          <a:noFill/>
          <a:ln>
            <a:noFill/>
          </a:ln>
        </p:spPr>
      </p:pic>
      <p:pic>
        <p:nvPicPr>
          <p:cNvPr id="277" name="Google Shape;277;p25"/>
          <p:cNvPicPr preferRelativeResize="0"/>
          <p:nvPr/>
        </p:nvPicPr>
        <p:blipFill>
          <a:blip r:embed="rId4">
            <a:alphaModFix/>
          </a:blip>
          <a:stretch>
            <a:fillRect/>
          </a:stretch>
        </p:blipFill>
        <p:spPr>
          <a:xfrm>
            <a:off x="3749694" y="4183688"/>
            <a:ext cx="1523255" cy="1303200"/>
          </a:xfrm>
          <a:prstGeom prst="rect">
            <a:avLst/>
          </a:prstGeom>
          <a:noFill/>
          <a:ln>
            <a:noFill/>
          </a:ln>
        </p:spPr>
      </p:pic>
      <p:sp>
        <p:nvSpPr>
          <p:cNvPr id="278" name="Google Shape;278;p25"/>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279" name="Google Shape;279;p25"/>
          <p:cNvSpPr txBox="1"/>
          <p:nvPr>
            <p:ph type="title"/>
          </p:nvPr>
        </p:nvSpPr>
        <p:spPr>
          <a:xfrm>
            <a:off x="364384" y="438503"/>
            <a:ext cx="2742600" cy="520200"/>
          </a:xfrm>
          <a:prstGeom prst="rect">
            <a:avLst/>
          </a:prstGeom>
        </p:spPr>
        <p:txBody>
          <a:bodyPr anchorCtr="0" anchor="t" bIns="116000" lIns="116000" spcFirstLastPara="1" rIns="116000" wrap="square" tIns="116000">
            <a:normAutofit fontScale="90000"/>
          </a:bodyPr>
          <a:lstStyle/>
          <a:p>
            <a:pPr indent="0" lvl="0" marL="0" rtl="0" algn="l">
              <a:spcBef>
                <a:spcPts val="0"/>
              </a:spcBef>
              <a:spcAft>
                <a:spcPts val="0"/>
              </a:spcAft>
              <a:buNone/>
            </a:pPr>
            <a:r>
              <a:rPr lang="en" sz="1522"/>
              <a:t>TENSIONER MOUNT ASSEMBLY</a:t>
            </a:r>
            <a:endParaRPr sz="1522"/>
          </a:p>
        </p:txBody>
      </p:sp>
      <p:graphicFrame>
        <p:nvGraphicFramePr>
          <p:cNvPr id="280" name="Google Shape;280;p25"/>
          <p:cNvGraphicFramePr/>
          <p:nvPr/>
        </p:nvGraphicFramePr>
        <p:xfrm>
          <a:off x="6768948" y="1201510"/>
          <a:ext cx="3000000" cy="3000000"/>
        </p:xfrm>
        <a:graphic>
          <a:graphicData uri="http://schemas.openxmlformats.org/drawingml/2006/table">
            <a:tbl>
              <a:tblPr>
                <a:noFill/>
                <a:tableStyleId>{2D0CF6D6-3A11-4359-98C5-76592DAF59D7}</a:tableStyleId>
              </a:tblPr>
              <a:tblGrid>
                <a:gridCol w="3266525"/>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EXPLODED VIEW</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sp>
        <p:nvSpPr>
          <p:cNvPr id="281" name="Google Shape;281;p25"/>
          <p:cNvSpPr txBox="1"/>
          <p:nvPr/>
        </p:nvSpPr>
        <p:spPr>
          <a:xfrm>
            <a:off x="694400" y="1201500"/>
            <a:ext cx="31029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TENSIONER MOUNT ASSEMBLY BOM</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282" name="Google Shape;282;p25"/>
          <p:cNvSpPr txBox="1"/>
          <p:nvPr/>
        </p:nvSpPr>
        <p:spPr>
          <a:xfrm>
            <a:off x="1121725" y="1778700"/>
            <a:ext cx="3641100" cy="1303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Heat Set Insert</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ECAS04</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ECAS04 Locking Clip</a:t>
            </a:r>
            <a:endParaRPr sz="1200">
              <a:solidFill>
                <a:srgbClr val="9D959D"/>
              </a:solidFill>
              <a:latin typeface="Nunito"/>
              <a:ea typeface="Nunito"/>
              <a:cs typeface="Nunito"/>
              <a:sym typeface="Nunito"/>
            </a:endParaRPr>
          </a:p>
        </p:txBody>
      </p:sp>
      <p:sp>
        <p:nvSpPr>
          <p:cNvPr id="283" name="Google Shape;283;p25"/>
          <p:cNvSpPr/>
          <p:nvPr/>
        </p:nvSpPr>
        <p:spPr>
          <a:xfrm rot="-5400000">
            <a:off x="587175" y="2043075"/>
            <a:ext cx="638100" cy="299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284" name="Google Shape;284;p25"/>
          <p:cNvSpPr txBox="1"/>
          <p:nvPr/>
        </p:nvSpPr>
        <p:spPr>
          <a:xfrm>
            <a:off x="667725" y="1768225"/>
            <a:ext cx="477000" cy="3756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A</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B</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C</a:t>
            </a:r>
            <a:endParaRPr b="1" sz="1200">
              <a:solidFill>
                <a:schemeClr val="lt1"/>
              </a:solidFill>
              <a:highlight>
                <a:srgbClr val="70AD47"/>
              </a:highlight>
              <a:latin typeface="Nunito"/>
              <a:ea typeface="Nunito"/>
              <a:cs typeface="Nunito"/>
              <a:sym typeface="Nunito"/>
            </a:endParaRPr>
          </a:p>
        </p:txBody>
      </p:sp>
      <p:grpSp>
        <p:nvGrpSpPr>
          <p:cNvPr id="285" name="Google Shape;285;p25"/>
          <p:cNvGrpSpPr/>
          <p:nvPr/>
        </p:nvGrpSpPr>
        <p:grpSpPr>
          <a:xfrm>
            <a:off x="661526" y="2876453"/>
            <a:ext cx="4021556" cy="1192447"/>
            <a:chOff x="792998" y="4893713"/>
            <a:chExt cx="4910325" cy="1009778"/>
          </a:xfrm>
        </p:grpSpPr>
        <p:sp>
          <p:nvSpPr>
            <p:cNvPr id="286" name="Google Shape;286;p25"/>
            <p:cNvSpPr/>
            <p:nvPr/>
          </p:nvSpPr>
          <p:spPr>
            <a:xfrm rot="-5400000">
              <a:off x="700527" y="5356141"/>
              <a:ext cx="740400" cy="354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287" name="Google Shape;287;p25"/>
            <p:cNvSpPr txBox="1"/>
            <p:nvPr/>
          </p:nvSpPr>
          <p:spPr>
            <a:xfrm>
              <a:off x="792998" y="5069563"/>
              <a:ext cx="582300" cy="210000"/>
            </a:xfrm>
            <a:prstGeom prst="rect">
              <a:avLst/>
            </a:prstGeom>
            <a:noFill/>
            <a:ln>
              <a:noFill/>
            </a:ln>
          </p:spPr>
          <p:txBody>
            <a:bodyPr anchorCtr="0" anchor="t" bIns="116000" lIns="0" spcFirstLastPara="1" rIns="0" wrap="square" tIns="116000">
              <a:noAutofit/>
            </a:bodyPr>
            <a:lstStyle/>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D</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E</a:t>
              </a:r>
              <a:endParaRPr b="1" sz="1200">
                <a:solidFill>
                  <a:schemeClr val="lt1"/>
                </a:solidFill>
                <a:highlight>
                  <a:srgbClr val="FF9933"/>
                </a:highlight>
                <a:latin typeface="Nunito"/>
                <a:ea typeface="Nunito"/>
                <a:cs typeface="Nunito"/>
                <a:sym typeface="Nunito"/>
              </a:endParaRPr>
            </a:p>
            <a:p>
              <a:pPr indent="0" lvl="0" marL="0" rtl="0" algn="l">
                <a:spcBef>
                  <a:spcPts val="0"/>
                </a:spcBef>
                <a:spcAft>
                  <a:spcPts val="0"/>
                </a:spcAft>
                <a:buNone/>
              </a:pPr>
              <a:r>
                <a:t/>
              </a:r>
              <a:endParaRPr b="1" sz="1200">
                <a:solidFill>
                  <a:schemeClr val="lt1"/>
                </a:solidFill>
                <a:highlight>
                  <a:srgbClr val="FF9933"/>
                </a:highlight>
                <a:latin typeface="Nunito"/>
                <a:ea typeface="Nunito"/>
                <a:cs typeface="Nunito"/>
                <a:sym typeface="Nunito"/>
              </a:endParaRPr>
            </a:p>
          </p:txBody>
        </p:sp>
        <p:sp>
          <p:nvSpPr>
            <p:cNvPr id="288" name="Google Shape;288;p25"/>
            <p:cNvSpPr txBox="1"/>
            <p:nvPr/>
          </p:nvSpPr>
          <p:spPr>
            <a:xfrm>
              <a:off x="1357223" y="4893713"/>
              <a:ext cx="4346100" cy="8394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Tensioner_Mount_Std.stl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   or</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a:t>
              </a:r>
              <a:r>
                <a:rPr lang="en" sz="1200">
                  <a:solidFill>
                    <a:srgbClr val="9D959D"/>
                  </a:solidFill>
                  <a:latin typeface="Nunito"/>
                  <a:ea typeface="Nunito"/>
                  <a:cs typeface="Nunito"/>
                  <a:sym typeface="Nunito"/>
                </a:rPr>
                <a:t>Tensioner_Mount_Microswitch_[option].stl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[support]_Tensioner_Mnt_Std.stl</a:t>
              </a:r>
              <a:br>
                <a:rPr lang="en" sz="1200">
                  <a:solidFill>
                    <a:srgbClr val="9D959D"/>
                  </a:solidFill>
                  <a:latin typeface="Nunito"/>
                  <a:ea typeface="Nunito"/>
                  <a:cs typeface="Nunito"/>
                  <a:sym typeface="Nunito"/>
                </a:rPr>
              </a:br>
              <a:r>
                <a:rPr lang="en" sz="1200">
                  <a:solidFill>
                    <a:srgbClr val="9D959D"/>
                  </a:solidFill>
                  <a:latin typeface="Nunito"/>
                  <a:ea typeface="Nunito"/>
                  <a:cs typeface="Nunito"/>
                  <a:sym typeface="Nunito"/>
                </a:rPr>
                <a:t>(part of the Tensioner_Mount stl but needs to be included if making stl from CAD files)</a:t>
              </a:r>
              <a:endParaRPr sz="1200">
                <a:solidFill>
                  <a:srgbClr val="9D959D"/>
                </a:solidFill>
                <a:latin typeface="Nunito"/>
                <a:ea typeface="Nunito"/>
                <a:cs typeface="Nunito"/>
                <a:sym typeface="Nunito"/>
              </a:endParaRPr>
            </a:p>
          </p:txBody>
        </p:sp>
      </p:grpSp>
      <p:sp>
        <p:nvSpPr>
          <p:cNvPr id="289" name="Google Shape;289;p25"/>
          <p:cNvSpPr txBox="1"/>
          <p:nvPr/>
        </p:nvSpPr>
        <p:spPr>
          <a:xfrm>
            <a:off x="681775" y="2594325"/>
            <a:ext cx="3770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TENSIONER MOUNT ASSEMBLY PRINTED PARTS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grpSp>
        <p:nvGrpSpPr>
          <p:cNvPr id="290" name="Google Shape;290;p25"/>
          <p:cNvGrpSpPr/>
          <p:nvPr/>
        </p:nvGrpSpPr>
        <p:grpSpPr>
          <a:xfrm>
            <a:off x="5849776" y="2046748"/>
            <a:ext cx="791525" cy="801934"/>
            <a:chOff x="836787" y="5393907"/>
            <a:chExt cx="631200" cy="509100"/>
          </a:xfrm>
        </p:grpSpPr>
        <p:cxnSp>
          <p:nvCxnSpPr>
            <p:cNvPr id="291" name="Google Shape;291;p25"/>
            <p:cNvCxnSpPr>
              <a:stCxn id="292" idx="3"/>
            </p:cNvCxnSpPr>
            <p:nvPr/>
          </p:nvCxnSpPr>
          <p:spPr>
            <a:xfrm>
              <a:off x="1055487" y="5480907"/>
              <a:ext cx="412500" cy="422100"/>
            </a:xfrm>
            <a:prstGeom prst="straightConnector1">
              <a:avLst/>
            </a:prstGeom>
            <a:noFill/>
            <a:ln cap="flat" cmpd="sng" w="38100">
              <a:solidFill>
                <a:srgbClr val="FF9933"/>
              </a:solidFill>
              <a:prstDash val="solid"/>
              <a:round/>
              <a:headEnd len="med" w="med" type="none"/>
              <a:tailEnd len="med" w="med" type="triangle"/>
            </a:ln>
          </p:spPr>
        </p:cxnSp>
        <p:sp>
          <p:nvSpPr>
            <p:cNvPr id="292" name="Google Shape;292;p25"/>
            <p:cNvSpPr/>
            <p:nvPr/>
          </p:nvSpPr>
          <p:spPr>
            <a:xfrm>
              <a:off x="836787" y="5393907"/>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D</a:t>
              </a:r>
              <a:endParaRPr b="1" sz="1200">
                <a:solidFill>
                  <a:schemeClr val="lt1"/>
                </a:solidFill>
                <a:latin typeface="Nunito"/>
                <a:ea typeface="Nunito"/>
                <a:cs typeface="Nunito"/>
                <a:sym typeface="Nunito"/>
              </a:endParaRPr>
            </a:p>
          </p:txBody>
        </p:sp>
      </p:grpSp>
      <p:grpSp>
        <p:nvGrpSpPr>
          <p:cNvPr id="293" name="Google Shape;293;p25"/>
          <p:cNvGrpSpPr/>
          <p:nvPr/>
        </p:nvGrpSpPr>
        <p:grpSpPr>
          <a:xfrm>
            <a:off x="8683720" y="4120769"/>
            <a:ext cx="569909" cy="778779"/>
            <a:chOff x="5654683" y="1690548"/>
            <a:chExt cx="577650" cy="494400"/>
          </a:xfrm>
        </p:grpSpPr>
        <p:cxnSp>
          <p:nvCxnSpPr>
            <p:cNvPr id="294" name="Google Shape;294;p25"/>
            <p:cNvCxnSpPr>
              <a:stCxn id="295" idx="0"/>
            </p:cNvCxnSpPr>
            <p:nvPr/>
          </p:nvCxnSpPr>
          <p:spPr>
            <a:xfrm flipH="1" rot="10800000">
              <a:off x="5855833" y="1690548"/>
              <a:ext cx="376500" cy="255900"/>
            </a:xfrm>
            <a:prstGeom prst="straightConnector1">
              <a:avLst/>
            </a:prstGeom>
            <a:noFill/>
            <a:ln cap="flat" cmpd="sng" w="38100">
              <a:solidFill>
                <a:srgbClr val="70AD47"/>
              </a:solidFill>
              <a:prstDash val="solid"/>
              <a:round/>
              <a:headEnd len="med" w="med" type="none"/>
              <a:tailEnd len="med" w="med" type="triangle"/>
            </a:ln>
          </p:spPr>
        </p:cxnSp>
        <p:sp>
          <p:nvSpPr>
            <p:cNvPr id="295" name="Google Shape;295;p25"/>
            <p:cNvSpPr/>
            <p:nvPr/>
          </p:nvSpPr>
          <p:spPr>
            <a:xfrm>
              <a:off x="5654683" y="1946448"/>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l">
                <a:spcBef>
                  <a:spcPts val="0"/>
                </a:spcBef>
                <a:spcAft>
                  <a:spcPts val="0"/>
                </a:spcAft>
                <a:buNone/>
              </a:pPr>
              <a:r>
                <a:rPr b="1" lang="en" sz="1200">
                  <a:solidFill>
                    <a:schemeClr val="lt1"/>
                  </a:solidFill>
                  <a:latin typeface="Nunito"/>
                  <a:ea typeface="Nunito"/>
                  <a:cs typeface="Nunito"/>
                  <a:sym typeface="Nunito"/>
                </a:rPr>
                <a:t>B</a:t>
              </a:r>
              <a:endParaRPr b="1" sz="1200">
                <a:solidFill>
                  <a:schemeClr val="lt1"/>
                </a:solidFill>
                <a:latin typeface="Nunito"/>
                <a:ea typeface="Nunito"/>
                <a:cs typeface="Nunito"/>
                <a:sym typeface="Nunito"/>
              </a:endParaRPr>
            </a:p>
          </p:txBody>
        </p:sp>
      </p:grpSp>
      <p:sp>
        <p:nvSpPr>
          <p:cNvPr id="296" name="Google Shape;296;p25"/>
          <p:cNvSpPr txBox="1"/>
          <p:nvPr/>
        </p:nvSpPr>
        <p:spPr>
          <a:xfrm>
            <a:off x="604275" y="5748225"/>
            <a:ext cx="2941200" cy="520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000"/>
              </a:spcAft>
              <a:buNone/>
            </a:pPr>
            <a:r>
              <a:rPr lang="en" sz="1500">
                <a:solidFill>
                  <a:srgbClr val="ED3024"/>
                </a:solidFill>
                <a:latin typeface="Nunito"/>
                <a:ea typeface="Nunito"/>
                <a:cs typeface="Nunito"/>
                <a:sym typeface="Nunito"/>
              </a:rPr>
              <a:t>ASSEMBLY INSTRUCTIONS</a:t>
            </a:r>
            <a:endParaRPr sz="1500">
              <a:solidFill>
                <a:srgbClr val="ED3024"/>
              </a:solidFill>
              <a:latin typeface="Nunito"/>
              <a:ea typeface="Nunito"/>
              <a:cs typeface="Nunito"/>
              <a:sym typeface="Nunito"/>
            </a:endParaRPr>
          </a:p>
        </p:txBody>
      </p:sp>
      <p:sp>
        <p:nvSpPr>
          <p:cNvPr id="297" name="Google Shape;297;p25"/>
          <p:cNvSpPr txBox="1"/>
          <p:nvPr/>
        </p:nvSpPr>
        <p:spPr>
          <a:xfrm>
            <a:off x="528100" y="5956625"/>
            <a:ext cx="9320400" cy="1303200"/>
          </a:xfrm>
          <a:prstGeom prst="rect">
            <a:avLst/>
          </a:prstGeom>
          <a:noFill/>
          <a:ln>
            <a:noFill/>
          </a:ln>
        </p:spPr>
        <p:txBody>
          <a:bodyPr anchorCtr="0" anchor="t" bIns="116000" lIns="116000" spcFirstLastPara="1" rIns="116000" wrap="square" tIns="116000">
            <a:noAutofit/>
          </a:bodyPr>
          <a:lstStyle/>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Remove built-in support (part E) from Tensioner Mount part.  A small flat bladed screwdriver placed in the notch works well.</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Install the heatset insert into the Tensioner Mount part.</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Insert the ECAS04 into the Tensioner Mount.  This should be a tight press fit.  One method for installing  is to place the ECAS04 on a sturdy surface like a table or counter top and press the Tensioner Mount part downward onto the ECAS04.  Ensure the ECAS04 is fully seated </a:t>
            </a:r>
            <a:r>
              <a:rPr lang="en" sz="1200">
                <a:solidFill>
                  <a:srgbClr val="9D959D"/>
                </a:solidFill>
                <a:latin typeface="Nunito"/>
                <a:ea typeface="Nunito"/>
                <a:cs typeface="Nunito"/>
                <a:sym typeface="Nunito"/>
              </a:rPr>
              <a:t>against, and aligned to</a:t>
            </a:r>
            <a:r>
              <a:rPr lang="en" sz="1200">
                <a:solidFill>
                  <a:srgbClr val="9D959D"/>
                </a:solidFill>
                <a:latin typeface="Nunito"/>
                <a:ea typeface="Nunito"/>
                <a:cs typeface="Nunito"/>
                <a:sym typeface="Nunito"/>
              </a:rPr>
              <a:t> the face of the Tensioner Mount.</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Although not </a:t>
            </a:r>
            <a:r>
              <a:rPr lang="en" sz="1200">
                <a:solidFill>
                  <a:srgbClr val="9D959D"/>
                </a:solidFill>
                <a:latin typeface="Nunito"/>
                <a:ea typeface="Nunito"/>
                <a:cs typeface="Nunito"/>
                <a:sym typeface="Nunito"/>
              </a:rPr>
              <a:t>necessary</a:t>
            </a:r>
            <a:r>
              <a:rPr lang="en" sz="1200">
                <a:solidFill>
                  <a:srgbClr val="9D959D"/>
                </a:solidFill>
                <a:latin typeface="Nunito"/>
                <a:ea typeface="Nunito"/>
                <a:cs typeface="Nunito"/>
                <a:sym typeface="Nunito"/>
              </a:rPr>
              <a:t> to install now, use of an ECAS04 locking Clip is required once PTFE tubing is installed.</a:t>
            </a:r>
            <a:endParaRPr sz="1200">
              <a:solidFill>
                <a:srgbClr val="9D959D"/>
              </a:solidFill>
              <a:latin typeface="Nunito"/>
              <a:ea typeface="Nunito"/>
              <a:cs typeface="Nunito"/>
              <a:sym typeface="Nunito"/>
            </a:endParaRPr>
          </a:p>
        </p:txBody>
      </p:sp>
      <p:grpSp>
        <p:nvGrpSpPr>
          <p:cNvPr id="298" name="Google Shape;298;p25"/>
          <p:cNvGrpSpPr/>
          <p:nvPr/>
        </p:nvGrpSpPr>
        <p:grpSpPr>
          <a:xfrm>
            <a:off x="4828783" y="2594337"/>
            <a:ext cx="483483" cy="738611"/>
            <a:chOff x="5752139" y="1305228"/>
            <a:chExt cx="490050" cy="468900"/>
          </a:xfrm>
        </p:grpSpPr>
        <p:cxnSp>
          <p:nvCxnSpPr>
            <p:cNvPr id="299" name="Google Shape;299;p25"/>
            <p:cNvCxnSpPr>
              <a:stCxn id="300" idx="2"/>
            </p:cNvCxnSpPr>
            <p:nvPr/>
          </p:nvCxnSpPr>
          <p:spPr>
            <a:xfrm>
              <a:off x="5953289" y="1543728"/>
              <a:ext cx="288900" cy="230400"/>
            </a:xfrm>
            <a:prstGeom prst="straightConnector1">
              <a:avLst/>
            </a:prstGeom>
            <a:noFill/>
            <a:ln cap="flat" cmpd="sng" w="38100">
              <a:solidFill>
                <a:srgbClr val="70AD47"/>
              </a:solidFill>
              <a:prstDash val="solid"/>
              <a:round/>
              <a:headEnd len="med" w="med" type="none"/>
              <a:tailEnd len="med" w="med" type="triangle"/>
            </a:ln>
          </p:spPr>
        </p:cxnSp>
        <p:sp>
          <p:nvSpPr>
            <p:cNvPr id="300" name="Google Shape;300;p25"/>
            <p:cNvSpPr/>
            <p:nvPr/>
          </p:nvSpPr>
          <p:spPr>
            <a:xfrm>
              <a:off x="5752139" y="1305228"/>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l">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sp>
        <p:nvSpPr>
          <p:cNvPr id="301" name="Google Shape;301;p25"/>
          <p:cNvSpPr txBox="1"/>
          <p:nvPr/>
        </p:nvSpPr>
        <p:spPr>
          <a:xfrm rot="1293933">
            <a:off x="5527223" y="3560507"/>
            <a:ext cx="839034" cy="43191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100">
              <a:solidFill>
                <a:schemeClr val="dk2"/>
              </a:solidFill>
            </a:endParaRPr>
          </a:p>
        </p:txBody>
      </p:sp>
      <p:grpSp>
        <p:nvGrpSpPr>
          <p:cNvPr id="302" name="Google Shape;302;p25"/>
          <p:cNvGrpSpPr/>
          <p:nvPr/>
        </p:nvGrpSpPr>
        <p:grpSpPr>
          <a:xfrm>
            <a:off x="6641301" y="1873573"/>
            <a:ext cx="860369" cy="583139"/>
            <a:chOff x="836787" y="5393907"/>
            <a:chExt cx="686100" cy="370200"/>
          </a:xfrm>
        </p:grpSpPr>
        <p:cxnSp>
          <p:nvCxnSpPr>
            <p:cNvPr id="303" name="Google Shape;303;p25"/>
            <p:cNvCxnSpPr>
              <a:stCxn id="304" idx="3"/>
            </p:cNvCxnSpPr>
            <p:nvPr/>
          </p:nvCxnSpPr>
          <p:spPr>
            <a:xfrm>
              <a:off x="1055487" y="5480907"/>
              <a:ext cx="467400" cy="283200"/>
            </a:xfrm>
            <a:prstGeom prst="straightConnector1">
              <a:avLst/>
            </a:prstGeom>
            <a:noFill/>
            <a:ln cap="flat" cmpd="sng" w="38100">
              <a:solidFill>
                <a:srgbClr val="FF9933"/>
              </a:solidFill>
              <a:prstDash val="solid"/>
              <a:round/>
              <a:headEnd len="med" w="med" type="none"/>
              <a:tailEnd len="med" w="med" type="triangle"/>
            </a:ln>
          </p:spPr>
        </p:cxnSp>
        <p:sp>
          <p:nvSpPr>
            <p:cNvPr id="304" name="Google Shape;304;p25"/>
            <p:cNvSpPr/>
            <p:nvPr/>
          </p:nvSpPr>
          <p:spPr>
            <a:xfrm>
              <a:off x="836787" y="5393907"/>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E</a:t>
              </a:r>
              <a:endParaRPr b="1" sz="1200">
                <a:solidFill>
                  <a:schemeClr val="lt1"/>
                </a:solidFill>
                <a:latin typeface="Nunito"/>
                <a:ea typeface="Nunito"/>
                <a:cs typeface="Nunito"/>
                <a:sym typeface="Nunito"/>
              </a:endParaRPr>
            </a:p>
          </p:txBody>
        </p:sp>
      </p:grpSp>
      <p:grpSp>
        <p:nvGrpSpPr>
          <p:cNvPr id="305" name="Google Shape;305;p25"/>
          <p:cNvGrpSpPr/>
          <p:nvPr/>
        </p:nvGrpSpPr>
        <p:grpSpPr>
          <a:xfrm>
            <a:off x="9275105" y="2369261"/>
            <a:ext cx="541199" cy="903062"/>
            <a:chOff x="5508433" y="1611648"/>
            <a:chExt cx="548550" cy="573300"/>
          </a:xfrm>
        </p:grpSpPr>
        <p:cxnSp>
          <p:nvCxnSpPr>
            <p:cNvPr id="306" name="Google Shape;306;p25"/>
            <p:cNvCxnSpPr>
              <a:stCxn id="307" idx="0"/>
            </p:cNvCxnSpPr>
            <p:nvPr/>
          </p:nvCxnSpPr>
          <p:spPr>
            <a:xfrm rot="10800000">
              <a:off x="5508433" y="1611648"/>
              <a:ext cx="347400" cy="334800"/>
            </a:xfrm>
            <a:prstGeom prst="straightConnector1">
              <a:avLst/>
            </a:prstGeom>
            <a:noFill/>
            <a:ln cap="flat" cmpd="sng" w="38100">
              <a:solidFill>
                <a:srgbClr val="70AD47"/>
              </a:solidFill>
              <a:prstDash val="solid"/>
              <a:round/>
              <a:headEnd len="med" w="med" type="none"/>
              <a:tailEnd len="med" w="med" type="triangle"/>
            </a:ln>
          </p:spPr>
        </p:cxnSp>
        <p:sp>
          <p:nvSpPr>
            <p:cNvPr id="307" name="Google Shape;307;p25"/>
            <p:cNvSpPr/>
            <p:nvPr/>
          </p:nvSpPr>
          <p:spPr>
            <a:xfrm>
              <a:off x="5654683" y="1946448"/>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l">
                <a:spcBef>
                  <a:spcPts val="0"/>
                </a:spcBef>
                <a:spcAft>
                  <a:spcPts val="0"/>
                </a:spcAft>
                <a:buNone/>
              </a:pPr>
              <a:r>
                <a:rPr b="1" lang="en" sz="1200">
                  <a:solidFill>
                    <a:schemeClr val="lt1"/>
                  </a:solidFill>
                  <a:latin typeface="Nunito"/>
                  <a:ea typeface="Nunito"/>
                  <a:cs typeface="Nunito"/>
                  <a:sym typeface="Nunito"/>
                </a:rPr>
                <a:t>C</a:t>
              </a:r>
              <a:endParaRPr b="1" sz="1200">
                <a:solidFill>
                  <a:schemeClr val="lt1"/>
                </a:solidFill>
                <a:latin typeface="Nunito"/>
                <a:ea typeface="Nunito"/>
                <a:cs typeface="Nunito"/>
                <a:sym typeface="Nunito"/>
              </a:endParaRPr>
            </a:p>
          </p:txBody>
        </p:sp>
      </p:grpSp>
      <p:sp>
        <p:nvSpPr>
          <p:cNvPr id="308" name="Google Shape;308;p25"/>
          <p:cNvSpPr txBox="1"/>
          <p:nvPr/>
        </p:nvSpPr>
        <p:spPr>
          <a:xfrm>
            <a:off x="3114975" y="5434838"/>
            <a:ext cx="31029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Tensioner_Mount_Microswitch_[option].stl</a:t>
            </a:r>
            <a:endParaRPr sz="1200">
              <a:solidFill>
                <a:srgbClr val="9D959D"/>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309" name="Google Shape;309;p25"/>
          <p:cNvSpPr/>
          <p:nvPr/>
        </p:nvSpPr>
        <p:spPr>
          <a:xfrm>
            <a:off x="7471475" y="2825925"/>
            <a:ext cx="314000" cy="136825"/>
          </a:xfrm>
          <a:custGeom>
            <a:rect b="b" l="l" r="r" t="t"/>
            <a:pathLst>
              <a:path extrusionOk="0" h="5473" w="12560">
                <a:moveTo>
                  <a:pt x="0" y="1754"/>
                </a:moveTo>
                <a:lnTo>
                  <a:pt x="281" y="0"/>
                </a:lnTo>
                <a:lnTo>
                  <a:pt x="12560" y="3649"/>
                </a:lnTo>
                <a:lnTo>
                  <a:pt x="12349" y="5473"/>
                </a:lnTo>
                <a:close/>
              </a:path>
            </a:pathLst>
          </a:custGeom>
          <a:noFill/>
          <a:ln cap="flat" cmpd="sng" w="9525">
            <a:solidFill>
              <a:schemeClr val="accent2"/>
            </a:solidFill>
            <a:prstDash val="solid"/>
            <a:round/>
            <a:headEnd len="med" w="med" type="none"/>
            <a:tailEnd len="med" w="med" type="none"/>
          </a:ln>
        </p:spPr>
      </p:sp>
      <p:sp>
        <p:nvSpPr>
          <p:cNvPr id="310" name="Google Shape;310;p25"/>
          <p:cNvSpPr txBox="1"/>
          <p:nvPr/>
        </p:nvSpPr>
        <p:spPr>
          <a:xfrm>
            <a:off x="7158975" y="3256638"/>
            <a:ext cx="9390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2"/>
                </a:solidFill>
              </a:rPr>
              <a:t>Support removal notch</a:t>
            </a:r>
            <a:endParaRPr sz="800">
              <a:solidFill>
                <a:schemeClr val="dk2"/>
              </a:solidFill>
            </a:endParaRPr>
          </a:p>
        </p:txBody>
      </p:sp>
      <p:cxnSp>
        <p:nvCxnSpPr>
          <p:cNvPr id="311" name="Google Shape;311;p25"/>
          <p:cNvCxnSpPr/>
          <p:nvPr/>
        </p:nvCxnSpPr>
        <p:spPr>
          <a:xfrm flipH="1" rot="10800000">
            <a:off x="7437875" y="2914200"/>
            <a:ext cx="177300" cy="4134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pic>
        <p:nvPicPr>
          <p:cNvPr id="316" name="Google Shape;316;p26"/>
          <p:cNvPicPr preferRelativeResize="0"/>
          <p:nvPr/>
        </p:nvPicPr>
        <p:blipFill>
          <a:blip r:embed="rId3">
            <a:alphaModFix/>
          </a:blip>
          <a:stretch>
            <a:fillRect/>
          </a:stretch>
        </p:blipFill>
        <p:spPr>
          <a:xfrm>
            <a:off x="5144781" y="1721775"/>
            <a:ext cx="5019545" cy="3893626"/>
          </a:xfrm>
          <a:prstGeom prst="rect">
            <a:avLst/>
          </a:prstGeom>
          <a:noFill/>
          <a:ln>
            <a:noFill/>
          </a:ln>
        </p:spPr>
      </p:pic>
      <p:sp>
        <p:nvSpPr>
          <p:cNvPr id="317" name="Google Shape;317;p26"/>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318" name="Google Shape;318;p26"/>
          <p:cNvSpPr txBox="1"/>
          <p:nvPr>
            <p:ph type="title"/>
          </p:nvPr>
        </p:nvSpPr>
        <p:spPr>
          <a:xfrm>
            <a:off x="364375" y="438500"/>
            <a:ext cx="4398600" cy="520200"/>
          </a:xfrm>
          <a:prstGeom prst="rect">
            <a:avLst/>
          </a:prstGeom>
        </p:spPr>
        <p:txBody>
          <a:bodyPr anchorCtr="0" anchor="t" bIns="116000" lIns="116000" spcFirstLastPara="1" rIns="116000" wrap="square" tIns="116000">
            <a:normAutofit fontScale="90000"/>
          </a:bodyPr>
          <a:lstStyle/>
          <a:p>
            <a:pPr indent="0" lvl="0" marL="0" rtl="0" algn="l">
              <a:spcBef>
                <a:spcPts val="0"/>
              </a:spcBef>
              <a:spcAft>
                <a:spcPts val="0"/>
              </a:spcAft>
              <a:buNone/>
            </a:pPr>
            <a:r>
              <a:rPr lang="en" sz="1522"/>
              <a:t>[OPTIONAL] </a:t>
            </a:r>
            <a:r>
              <a:rPr lang="en" sz="1522"/>
              <a:t>TENSIONER MOUNT MICROSWITCH </a:t>
            </a:r>
            <a:endParaRPr sz="1522"/>
          </a:p>
          <a:p>
            <a:pPr indent="0" lvl="0" marL="0" rtl="0" algn="l">
              <a:spcBef>
                <a:spcPts val="0"/>
              </a:spcBef>
              <a:spcAft>
                <a:spcPts val="0"/>
              </a:spcAft>
              <a:buNone/>
            </a:pPr>
            <a:r>
              <a:rPr lang="en" sz="1522"/>
              <a:t>ASSEMBLY</a:t>
            </a:r>
            <a:endParaRPr sz="1522"/>
          </a:p>
        </p:txBody>
      </p:sp>
      <p:graphicFrame>
        <p:nvGraphicFramePr>
          <p:cNvPr id="319" name="Google Shape;319;p26"/>
          <p:cNvGraphicFramePr/>
          <p:nvPr/>
        </p:nvGraphicFramePr>
        <p:xfrm>
          <a:off x="6768948" y="1201510"/>
          <a:ext cx="3000000" cy="3000000"/>
        </p:xfrm>
        <a:graphic>
          <a:graphicData uri="http://schemas.openxmlformats.org/drawingml/2006/table">
            <a:tbl>
              <a:tblPr>
                <a:noFill/>
                <a:tableStyleId>{2D0CF6D6-3A11-4359-98C5-76592DAF59D7}</a:tableStyleId>
              </a:tblPr>
              <a:tblGrid>
                <a:gridCol w="3266525"/>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EXPLODED VIEW</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sp>
        <p:nvSpPr>
          <p:cNvPr id="320" name="Google Shape;320;p26"/>
          <p:cNvSpPr txBox="1"/>
          <p:nvPr/>
        </p:nvSpPr>
        <p:spPr>
          <a:xfrm>
            <a:off x="694400" y="1201500"/>
            <a:ext cx="31029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TENSIONER MOUNT ASSEMBLY BOM</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321" name="Google Shape;321;p26"/>
          <p:cNvSpPr txBox="1"/>
          <p:nvPr/>
        </p:nvSpPr>
        <p:spPr>
          <a:xfrm>
            <a:off x="1121725" y="1778700"/>
            <a:ext cx="3641100" cy="1303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a:t>
            </a:r>
            <a:r>
              <a:rPr lang="en" sz="1200">
                <a:solidFill>
                  <a:srgbClr val="9D959D"/>
                </a:solidFill>
                <a:latin typeface="Nunito"/>
                <a:ea typeface="Nunito"/>
                <a:cs typeface="Nunito"/>
                <a:sym typeface="Nunito"/>
              </a:rPr>
              <a:t>D2F-01FL-D3 Microswitch</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MR85 Bearing</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2x M2x8 screws (SHCS or BHCS)</a:t>
            </a:r>
            <a:endParaRPr sz="1200">
              <a:solidFill>
                <a:srgbClr val="9D959D"/>
              </a:solidFill>
              <a:latin typeface="Nunito"/>
              <a:ea typeface="Nunito"/>
              <a:cs typeface="Nunito"/>
              <a:sym typeface="Nunito"/>
            </a:endParaRPr>
          </a:p>
        </p:txBody>
      </p:sp>
      <p:sp>
        <p:nvSpPr>
          <p:cNvPr id="322" name="Google Shape;322;p26"/>
          <p:cNvSpPr/>
          <p:nvPr/>
        </p:nvSpPr>
        <p:spPr>
          <a:xfrm rot="-5400000">
            <a:off x="587175" y="2043075"/>
            <a:ext cx="638100" cy="299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323" name="Google Shape;323;p26"/>
          <p:cNvSpPr txBox="1"/>
          <p:nvPr/>
        </p:nvSpPr>
        <p:spPr>
          <a:xfrm>
            <a:off x="667725" y="1768225"/>
            <a:ext cx="477000" cy="3756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A</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B</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C</a:t>
            </a:r>
            <a:endParaRPr b="1" sz="1200">
              <a:solidFill>
                <a:schemeClr val="lt1"/>
              </a:solidFill>
              <a:highlight>
                <a:srgbClr val="70AD47"/>
              </a:highlight>
              <a:latin typeface="Nunito"/>
              <a:ea typeface="Nunito"/>
              <a:cs typeface="Nunito"/>
              <a:sym typeface="Nunito"/>
            </a:endParaRPr>
          </a:p>
        </p:txBody>
      </p:sp>
      <p:grpSp>
        <p:nvGrpSpPr>
          <p:cNvPr id="324" name="Google Shape;324;p26"/>
          <p:cNvGrpSpPr/>
          <p:nvPr/>
        </p:nvGrpSpPr>
        <p:grpSpPr>
          <a:xfrm>
            <a:off x="661525" y="2876425"/>
            <a:ext cx="4021556" cy="839400"/>
            <a:chOff x="792998" y="4893713"/>
            <a:chExt cx="4910325" cy="839400"/>
          </a:xfrm>
        </p:grpSpPr>
        <p:sp>
          <p:nvSpPr>
            <p:cNvPr id="325" name="Google Shape;325;p26"/>
            <p:cNvSpPr/>
            <p:nvPr/>
          </p:nvSpPr>
          <p:spPr>
            <a:xfrm rot="-5400000">
              <a:off x="966178" y="5125688"/>
              <a:ext cx="209100" cy="354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326" name="Google Shape;326;p26"/>
            <p:cNvSpPr txBox="1"/>
            <p:nvPr/>
          </p:nvSpPr>
          <p:spPr>
            <a:xfrm>
              <a:off x="792998" y="5069563"/>
              <a:ext cx="582300" cy="210000"/>
            </a:xfrm>
            <a:prstGeom prst="rect">
              <a:avLst/>
            </a:prstGeom>
            <a:noFill/>
            <a:ln>
              <a:noFill/>
            </a:ln>
          </p:spPr>
          <p:txBody>
            <a:bodyPr anchorCtr="0" anchor="t" bIns="116000" lIns="0" spcFirstLastPara="1" rIns="0" wrap="square" tIns="116000">
              <a:noAutofit/>
            </a:bodyPr>
            <a:lstStyle/>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D</a:t>
              </a:r>
              <a:endParaRPr b="1" sz="1200">
                <a:solidFill>
                  <a:schemeClr val="lt1"/>
                </a:solidFill>
                <a:highlight>
                  <a:srgbClr val="FF9933"/>
                </a:highlight>
                <a:latin typeface="Nunito"/>
                <a:ea typeface="Nunito"/>
                <a:cs typeface="Nunito"/>
                <a:sym typeface="Nunito"/>
              </a:endParaRPr>
            </a:p>
            <a:p>
              <a:pPr indent="0" lvl="0" marL="0" rtl="0" algn="l">
                <a:spcBef>
                  <a:spcPts val="0"/>
                </a:spcBef>
                <a:spcAft>
                  <a:spcPts val="0"/>
                </a:spcAft>
                <a:buNone/>
              </a:pPr>
              <a:r>
                <a:t/>
              </a:r>
              <a:endParaRPr b="1" sz="1200">
                <a:solidFill>
                  <a:schemeClr val="lt1"/>
                </a:solidFill>
                <a:highlight>
                  <a:srgbClr val="FF9933"/>
                </a:highlight>
                <a:latin typeface="Nunito"/>
                <a:ea typeface="Nunito"/>
                <a:cs typeface="Nunito"/>
                <a:sym typeface="Nunito"/>
              </a:endParaRPr>
            </a:p>
            <a:p>
              <a:pPr indent="0" lvl="0" marL="0" rtl="0" algn="l">
                <a:spcBef>
                  <a:spcPts val="0"/>
                </a:spcBef>
                <a:spcAft>
                  <a:spcPts val="0"/>
                </a:spcAft>
                <a:buNone/>
              </a:pPr>
              <a:r>
                <a:t/>
              </a:r>
              <a:endParaRPr b="1" sz="1200">
                <a:solidFill>
                  <a:schemeClr val="lt1"/>
                </a:solidFill>
                <a:highlight>
                  <a:srgbClr val="FF9933"/>
                </a:highlight>
                <a:latin typeface="Nunito"/>
                <a:ea typeface="Nunito"/>
                <a:cs typeface="Nunito"/>
                <a:sym typeface="Nunito"/>
              </a:endParaRPr>
            </a:p>
          </p:txBody>
        </p:sp>
        <p:sp>
          <p:nvSpPr>
            <p:cNvPr id="327" name="Google Shape;327;p26"/>
            <p:cNvSpPr txBox="1"/>
            <p:nvPr/>
          </p:nvSpPr>
          <p:spPr>
            <a:xfrm>
              <a:off x="1357223" y="4893713"/>
              <a:ext cx="4346100" cy="8394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1xTensioner_Mount_Microswitch_[option].stl</a:t>
              </a:r>
              <a:endParaRPr sz="1200">
                <a:solidFill>
                  <a:srgbClr val="9D959D"/>
                </a:solidFill>
                <a:latin typeface="Nunito"/>
                <a:ea typeface="Nunito"/>
                <a:cs typeface="Nunito"/>
                <a:sym typeface="Nunito"/>
              </a:endParaRPr>
            </a:p>
          </p:txBody>
        </p:sp>
      </p:grpSp>
      <p:sp>
        <p:nvSpPr>
          <p:cNvPr id="328" name="Google Shape;328;p26"/>
          <p:cNvSpPr txBox="1"/>
          <p:nvPr/>
        </p:nvSpPr>
        <p:spPr>
          <a:xfrm>
            <a:off x="681775" y="2594325"/>
            <a:ext cx="3770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TENSIONER MOUNT ASSEMBLY PRINTED PARTS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grpSp>
        <p:nvGrpSpPr>
          <p:cNvPr id="329" name="Google Shape;329;p26"/>
          <p:cNvGrpSpPr/>
          <p:nvPr/>
        </p:nvGrpSpPr>
        <p:grpSpPr>
          <a:xfrm>
            <a:off x="6669823" y="1844161"/>
            <a:ext cx="474952" cy="761767"/>
            <a:chOff x="528312" y="5543102"/>
            <a:chExt cx="378750" cy="483600"/>
          </a:xfrm>
        </p:grpSpPr>
        <p:cxnSp>
          <p:nvCxnSpPr>
            <p:cNvPr id="330" name="Google Shape;330;p26"/>
            <p:cNvCxnSpPr>
              <a:stCxn id="331" idx="2"/>
            </p:cNvCxnSpPr>
            <p:nvPr/>
          </p:nvCxnSpPr>
          <p:spPr>
            <a:xfrm flipH="1">
              <a:off x="528312" y="5717102"/>
              <a:ext cx="269400" cy="309600"/>
            </a:xfrm>
            <a:prstGeom prst="straightConnector1">
              <a:avLst/>
            </a:prstGeom>
            <a:noFill/>
            <a:ln cap="flat" cmpd="sng" w="38100">
              <a:solidFill>
                <a:srgbClr val="FF9933"/>
              </a:solidFill>
              <a:prstDash val="solid"/>
              <a:round/>
              <a:headEnd len="med" w="med" type="none"/>
              <a:tailEnd len="med" w="med" type="triangle"/>
            </a:ln>
          </p:spPr>
        </p:cxnSp>
        <p:sp>
          <p:nvSpPr>
            <p:cNvPr id="331" name="Google Shape;331;p26"/>
            <p:cNvSpPr/>
            <p:nvPr/>
          </p:nvSpPr>
          <p:spPr>
            <a:xfrm>
              <a:off x="688362" y="5543102"/>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D</a:t>
              </a:r>
              <a:endParaRPr b="1" sz="1200">
                <a:solidFill>
                  <a:schemeClr val="lt1"/>
                </a:solidFill>
                <a:latin typeface="Nunito"/>
                <a:ea typeface="Nunito"/>
                <a:cs typeface="Nunito"/>
                <a:sym typeface="Nunito"/>
              </a:endParaRPr>
            </a:p>
          </p:txBody>
        </p:sp>
      </p:grpSp>
      <p:grpSp>
        <p:nvGrpSpPr>
          <p:cNvPr id="332" name="Google Shape;332;p26"/>
          <p:cNvGrpSpPr/>
          <p:nvPr/>
        </p:nvGrpSpPr>
        <p:grpSpPr>
          <a:xfrm>
            <a:off x="6071395" y="4451237"/>
            <a:ext cx="1135675" cy="375685"/>
            <a:chOff x="5654683" y="1946448"/>
            <a:chExt cx="1151100" cy="238500"/>
          </a:xfrm>
        </p:grpSpPr>
        <p:cxnSp>
          <p:nvCxnSpPr>
            <p:cNvPr id="333" name="Google Shape;333;p26"/>
            <p:cNvCxnSpPr>
              <a:stCxn id="334" idx="3"/>
            </p:cNvCxnSpPr>
            <p:nvPr/>
          </p:nvCxnSpPr>
          <p:spPr>
            <a:xfrm flipH="1" rot="10800000">
              <a:off x="6056983" y="1991898"/>
              <a:ext cx="748800" cy="73800"/>
            </a:xfrm>
            <a:prstGeom prst="straightConnector1">
              <a:avLst/>
            </a:prstGeom>
            <a:noFill/>
            <a:ln cap="flat" cmpd="sng" w="38100">
              <a:solidFill>
                <a:srgbClr val="70AD47"/>
              </a:solidFill>
              <a:prstDash val="solid"/>
              <a:round/>
              <a:headEnd len="med" w="med" type="none"/>
              <a:tailEnd len="med" w="med" type="triangle"/>
            </a:ln>
          </p:spPr>
        </p:cxnSp>
        <p:sp>
          <p:nvSpPr>
            <p:cNvPr id="334" name="Google Shape;334;p26"/>
            <p:cNvSpPr/>
            <p:nvPr/>
          </p:nvSpPr>
          <p:spPr>
            <a:xfrm>
              <a:off x="5654683" y="1946448"/>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l">
                <a:spcBef>
                  <a:spcPts val="0"/>
                </a:spcBef>
                <a:spcAft>
                  <a:spcPts val="0"/>
                </a:spcAft>
                <a:buNone/>
              </a:pPr>
              <a:r>
                <a:rPr b="1" lang="en" sz="1200">
                  <a:solidFill>
                    <a:schemeClr val="lt1"/>
                  </a:solidFill>
                  <a:latin typeface="Nunito"/>
                  <a:ea typeface="Nunito"/>
                  <a:cs typeface="Nunito"/>
                  <a:sym typeface="Nunito"/>
                </a:rPr>
                <a:t>B</a:t>
              </a:r>
              <a:endParaRPr b="1" sz="1200">
                <a:solidFill>
                  <a:schemeClr val="lt1"/>
                </a:solidFill>
                <a:latin typeface="Nunito"/>
                <a:ea typeface="Nunito"/>
                <a:cs typeface="Nunito"/>
                <a:sym typeface="Nunito"/>
              </a:endParaRPr>
            </a:p>
          </p:txBody>
        </p:sp>
      </p:grpSp>
      <p:sp>
        <p:nvSpPr>
          <p:cNvPr id="335" name="Google Shape;335;p26"/>
          <p:cNvSpPr txBox="1"/>
          <p:nvPr/>
        </p:nvSpPr>
        <p:spPr>
          <a:xfrm>
            <a:off x="604275" y="5519625"/>
            <a:ext cx="2941200" cy="520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000"/>
              </a:spcAft>
              <a:buNone/>
            </a:pPr>
            <a:r>
              <a:rPr lang="en" sz="1500">
                <a:solidFill>
                  <a:srgbClr val="ED3024"/>
                </a:solidFill>
                <a:latin typeface="Nunito"/>
                <a:ea typeface="Nunito"/>
                <a:cs typeface="Nunito"/>
                <a:sym typeface="Nunito"/>
              </a:rPr>
              <a:t>ASSEMBLY INSTRUCTIONS</a:t>
            </a:r>
            <a:endParaRPr sz="1500">
              <a:solidFill>
                <a:srgbClr val="ED3024"/>
              </a:solidFill>
              <a:latin typeface="Nunito"/>
              <a:ea typeface="Nunito"/>
              <a:cs typeface="Nunito"/>
              <a:sym typeface="Nunito"/>
            </a:endParaRPr>
          </a:p>
        </p:txBody>
      </p:sp>
      <p:sp>
        <p:nvSpPr>
          <p:cNvPr id="336" name="Google Shape;336;p26"/>
          <p:cNvSpPr txBox="1"/>
          <p:nvPr/>
        </p:nvSpPr>
        <p:spPr>
          <a:xfrm>
            <a:off x="528100" y="5728025"/>
            <a:ext cx="9320400" cy="1303200"/>
          </a:xfrm>
          <a:prstGeom prst="rect">
            <a:avLst/>
          </a:prstGeom>
          <a:noFill/>
          <a:ln>
            <a:noFill/>
          </a:ln>
        </p:spPr>
        <p:txBody>
          <a:bodyPr anchorCtr="0" anchor="t" bIns="116000" lIns="116000" spcFirstLastPara="1" rIns="116000" wrap="square" tIns="116000">
            <a:noAutofit/>
          </a:bodyPr>
          <a:lstStyle/>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Install the MR85 bearing into the slot in the Tensioner Mount part.</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Install the Microswitch into the Tensioner Mount with the lever facing towards the ECAS04 hole in the Tensioner Mount using the M2 screws cutting threads into the plastic.</a:t>
            </a:r>
            <a:endParaRPr sz="1200">
              <a:solidFill>
                <a:srgbClr val="9D959D"/>
              </a:solidFill>
              <a:latin typeface="Nunito"/>
              <a:ea typeface="Nunito"/>
              <a:cs typeface="Nunito"/>
              <a:sym typeface="Nunito"/>
            </a:endParaRPr>
          </a:p>
        </p:txBody>
      </p:sp>
      <p:grpSp>
        <p:nvGrpSpPr>
          <p:cNvPr id="337" name="Google Shape;337;p26"/>
          <p:cNvGrpSpPr/>
          <p:nvPr/>
        </p:nvGrpSpPr>
        <p:grpSpPr>
          <a:xfrm>
            <a:off x="6300058" y="5041012"/>
            <a:ext cx="1110517" cy="375685"/>
            <a:chOff x="5752139" y="1305228"/>
            <a:chExt cx="1125600" cy="238500"/>
          </a:xfrm>
        </p:grpSpPr>
        <p:cxnSp>
          <p:nvCxnSpPr>
            <p:cNvPr id="338" name="Google Shape;338;p26"/>
            <p:cNvCxnSpPr>
              <a:stCxn id="339" idx="3"/>
            </p:cNvCxnSpPr>
            <p:nvPr/>
          </p:nvCxnSpPr>
          <p:spPr>
            <a:xfrm flipH="1" rot="10800000">
              <a:off x="6154439" y="1308378"/>
              <a:ext cx="723300" cy="116100"/>
            </a:xfrm>
            <a:prstGeom prst="straightConnector1">
              <a:avLst/>
            </a:prstGeom>
            <a:noFill/>
            <a:ln cap="flat" cmpd="sng" w="38100">
              <a:solidFill>
                <a:srgbClr val="70AD47"/>
              </a:solidFill>
              <a:prstDash val="solid"/>
              <a:round/>
              <a:headEnd len="med" w="med" type="none"/>
              <a:tailEnd len="med" w="med" type="triangle"/>
            </a:ln>
          </p:spPr>
        </p:cxnSp>
        <p:sp>
          <p:nvSpPr>
            <p:cNvPr id="339" name="Google Shape;339;p26"/>
            <p:cNvSpPr/>
            <p:nvPr/>
          </p:nvSpPr>
          <p:spPr>
            <a:xfrm>
              <a:off x="5752139" y="1305228"/>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l">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sp>
        <p:nvSpPr>
          <p:cNvPr id="340" name="Google Shape;340;p26"/>
          <p:cNvSpPr txBox="1"/>
          <p:nvPr/>
        </p:nvSpPr>
        <p:spPr>
          <a:xfrm rot="1293933">
            <a:off x="5527223" y="3560507"/>
            <a:ext cx="839034" cy="43191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100">
              <a:solidFill>
                <a:schemeClr val="dk2"/>
              </a:solidFill>
            </a:endParaRPr>
          </a:p>
        </p:txBody>
      </p:sp>
      <p:grpSp>
        <p:nvGrpSpPr>
          <p:cNvPr id="341" name="Google Shape;341;p26"/>
          <p:cNvGrpSpPr/>
          <p:nvPr/>
        </p:nvGrpSpPr>
        <p:grpSpPr>
          <a:xfrm>
            <a:off x="7977196" y="2344201"/>
            <a:ext cx="836883" cy="702697"/>
            <a:chOff x="5208733" y="1738848"/>
            <a:chExt cx="848250" cy="446100"/>
          </a:xfrm>
        </p:grpSpPr>
        <p:cxnSp>
          <p:nvCxnSpPr>
            <p:cNvPr id="342" name="Google Shape;342;p26"/>
            <p:cNvCxnSpPr>
              <a:stCxn id="343" idx="0"/>
            </p:cNvCxnSpPr>
            <p:nvPr/>
          </p:nvCxnSpPr>
          <p:spPr>
            <a:xfrm rot="10800000">
              <a:off x="5208733" y="1738848"/>
              <a:ext cx="647100" cy="207600"/>
            </a:xfrm>
            <a:prstGeom prst="straightConnector1">
              <a:avLst/>
            </a:prstGeom>
            <a:noFill/>
            <a:ln cap="flat" cmpd="sng" w="38100">
              <a:solidFill>
                <a:srgbClr val="70AD47"/>
              </a:solidFill>
              <a:prstDash val="solid"/>
              <a:round/>
              <a:headEnd len="med" w="med" type="none"/>
              <a:tailEnd len="med" w="med" type="triangle"/>
            </a:ln>
          </p:spPr>
        </p:cxnSp>
        <p:sp>
          <p:nvSpPr>
            <p:cNvPr id="343" name="Google Shape;343;p26"/>
            <p:cNvSpPr/>
            <p:nvPr/>
          </p:nvSpPr>
          <p:spPr>
            <a:xfrm>
              <a:off x="5654683" y="1946448"/>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l">
                <a:spcBef>
                  <a:spcPts val="0"/>
                </a:spcBef>
                <a:spcAft>
                  <a:spcPts val="0"/>
                </a:spcAft>
                <a:buNone/>
              </a:pPr>
              <a:r>
                <a:rPr b="1" lang="en" sz="1200">
                  <a:solidFill>
                    <a:schemeClr val="lt1"/>
                  </a:solidFill>
                  <a:latin typeface="Nunito"/>
                  <a:ea typeface="Nunito"/>
                  <a:cs typeface="Nunito"/>
                  <a:sym typeface="Nunito"/>
                </a:rPr>
                <a:t>C</a:t>
              </a:r>
              <a:endParaRPr b="1" sz="1200">
                <a:solidFill>
                  <a:schemeClr val="lt1"/>
                </a:solidFill>
                <a:latin typeface="Nunito"/>
                <a:ea typeface="Nunito"/>
                <a:cs typeface="Nunito"/>
                <a:sym typeface="Nunito"/>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2" name="Shape 52"/>
        <p:cNvGrpSpPr/>
        <p:nvPr/>
      </p:nvGrpSpPr>
      <p:grpSpPr>
        <a:xfrm>
          <a:off x="0" y="0"/>
          <a:ext cx="0" cy="0"/>
          <a:chOff x="0" y="0"/>
          <a:chExt cx="0" cy="0"/>
        </a:xfrm>
      </p:grpSpPr>
      <p:sp>
        <p:nvSpPr>
          <p:cNvPr id="53" name="Google Shape;53;p9"/>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54" name="Google Shape;54;p9"/>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55" name="Google Shape;55;p9"/>
          <p:cNvSpPr txBox="1"/>
          <p:nvPr/>
        </p:nvSpPr>
        <p:spPr>
          <a:xfrm>
            <a:off x="199309"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56" name="Google Shape;56;p9"/>
          <p:cNvSpPr txBox="1"/>
          <p:nvPr/>
        </p:nvSpPr>
        <p:spPr>
          <a:xfrm>
            <a:off x="364384" y="457200"/>
            <a:ext cx="2742600" cy="45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a:solidFill>
                  <a:srgbClr val="ED3024"/>
                </a:solidFill>
                <a:latin typeface="Nunito"/>
                <a:ea typeface="Nunito"/>
                <a:cs typeface="Nunito"/>
                <a:sym typeface="Nunito"/>
              </a:rPr>
              <a:t>FILAMENTALIST V3</a:t>
            </a:r>
            <a:endParaRPr>
              <a:solidFill>
                <a:srgbClr val="ED3024"/>
              </a:solidFill>
              <a:latin typeface="Nunito"/>
              <a:ea typeface="Nunito"/>
              <a:cs typeface="Nunito"/>
              <a:sym typeface="Nunito"/>
            </a:endParaRPr>
          </a:p>
        </p:txBody>
      </p:sp>
      <p:graphicFrame>
        <p:nvGraphicFramePr>
          <p:cNvPr id="57" name="Google Shape;57;p9"/>
          <p:cNvGraphicFramePr/>
          <p:nvPr/>
        </p:nvGraphicFramePr>
        <p:xfrm>
          <a:off x="688296" y="1164303"/>
          <a:ext cx="3000000" cy="3000000"/>
        </p:xfrm>
        <a:graphic>
          <a:graphicData uri="http://schemas.openxmlformats.org/drawingml/2006/table">
            <a:tbl>
              <a:tblPr>
                <a:noFill/>
                <a:tableStyleId>{2D0CF6D6-3A11-4359-98C5-76592DAF59D7}</a:tableStyleId>
              </a:tblPr>
              <a:tblGrid>
                <a:gridCol w="3894575"/>
                <a:gridCol w="677425"/>
              </a:tblGrid>
              <a:tr h="504750">
                <a:tc>
                  <a:txBody>
                    <a:bodyPr/>
                    <a:lstStyle/>
                    <a:p>
                      <a:pPr indent="0" lvl="0" marL="0" marR="0" rtl="0" algn="l">
                        <a:lnSpc>
                          <a:spcPct val="100000"/>
                        </a:lnSpc>
                        <a:spcBef>
                          <a:spcPts val="0"/>
                        </a:spcBef>
                        <a:spcAft>
                          <a:spcPts val="0"/>
                        </a:spcAft>
                        <a:buNone/>
                      </a:pPr>
                      <a:r>
                        <a:rPr lang="en">
                          <a:solidFill>
                            <a:srgbClr val="9D959D"/>
                          </a:solidFill>
                          <a:latin typeface="Nunito"/>
                          <a:ea typeface="Nunito"/>
                          <a:cs typeface="Nunito"/>
                          <a:sym typeface="Nunito"/>
                        </a:rPr>
                        <a:t>Introduction</a:t>
                      </a:r>
                      <a:endParaRPr>
                        <a:solidFill>
                          <a:srgbClr val="9D959D"/>
                        </a:solidFill>
                        <a:latin typeface="Nunito"/>
                        <a:ea typeface="Nunito"/>
                        <a:cs typeface="Nunito"/>
                        <a:sym typeface="Nunito"/>
                      </a:endParaRPr>
                    </a:p>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Theory of Operation</a:t>
                      </a:r>
                      <a:endParaRPr>
                        <a:solidFill>
                          <a:srgbClr val="9D959D"/>
                        </a:solidFill>
                        <a:latin typeface="Nunito"/>
                        <a:ea typeface="Nunito"/>
                        <a:cs typeface="Nunito"/>
                        <a:sym typeface="Nunito"/>
                      </a:endParaRPr>
                    </a:p>
                  </a:txBody>
                  <a:tcPr marT="134250" marB="134250" marR="106875" marL="106875">
                    <a:lnL cap="flat" cmpd="sng" w="9525">
                      <a:solidFill>
                        <a:srgbClr val="ED3024">
                          <a:alpha val="0"/>
                        </a:srgbClr>
                      </a:solidFill>
                      <a:prstDash val="solid"/>
                      <a:round/>
                      <a:headEnd len="sm" w="sm" type="none"/>
                      <a:tailEnd len="sm" w="sm" type="none"/>
                    </a:lnL>
                    <a:lnR cap="flat" cmpd="sng" w="9525">
                      <a:solidFill>
                        <a:srgbClr val="ED3024">
                          <a:alpha val="0"/>
                        </a:srgbClr>
                      </a:solidFill>
                      <a:prstDash val="solid"/>
                      <a:round/>
                      <a:headEnd len="sm" w="sm" type="none"/>
                      <a:tailEnd len="sm" w="sm" type="none"/>
                    </a:lnR>
                    <a:lnT cap="flat" cmpd="sng" w="9525">
                      <a:solidFill>
                        <a:srgbClr val="ED3024">
                          <a:alpha val="0"/>
                        </a:srgbClr>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lang="en" u="sng">
                          <a:solidFill>
                            <a:srgbClr val="0097A7"/>
                          </a:solidFill>
                          <a:latin typeface="Nunito"/>
                          <a:ea typeface="Nunito"/>
                          <a:cs typeface="Nunito"/>
                          <a:sym typeface="Nunito"/>
                          <a:hlinkClick>
                            <a:extLst>
                              <a:ext uri="{A12FA001-AC4F-418D-AE19-62706E023703}">
                                <ahyp:hlinkClr val="tx"/>
                              </a:ext>
                            </a:extLst>
                          </a:hlinkClick>
                        </a:rPr>
                        <a:t>3</a:t>
                      </a:r>
                      <a:endParaRPr>
                        <a:solidFill>
                          <a:srgbClr val="9D959D"/>
                        </a:solidFill>
                        <a:latin typeface="Nunito"/>
                        <a:ea typeface="Nunito"/>
                        <a:cs typeface="Nunito"/>
                        <a:sym typeface="Nunito"/>
                      </a:endParaRPr>
                    </a:p>
                  </a:txBody>
                  <a:tcPr marT="134250" marB="134250" marR="106875" marL="106875">
                    <a:lnL cap="flat" cmpd="sng" w="9525">
                      <a:solidFill>
                        <a:srgbClr val="ED302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4285F4">
                          <a:alpha val="0"/>
                        </a:srgbClr>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Acknowledgements</a:t>
                      </a:r>
                      <a:endParaRPr>
                        <a:solidFill>
                          <a:srgbClr val="9D959D"/>
                        </a:solidFill>
                        <a:latin typeface="Nunito"/>
                        <a:ea typeface="Nunito"/>
                        <a:cs typeface="Nunito"/>
                        <a:sym typeface="Nunito"/>
                      </a:endParaRPr>
                    </a:p>
                  </a:txBody>
                  <a:tcPr marT="91425" marB="91425"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rgbClr val="0097A7"/>
                          </a:solidFill>
                          <a:latin typeface="Nunito"/>
                          <a:ea typeface="Nunito"/>
                          <a:cs typeface="Nunito"/>
                          <a:sym typeface="Nunito"/>
                          <a:hlinkClick>
                            <a:extLst>
                              <a:ext uri="{A12FA001-AC4F-418D-AE19-62706E023703}">
                                <ahyp:hlinkClr val="tx"/>
                              </a:ext>
                            </a:extLst>
                          </a:hlinkClick>
                        </a:rPr>
                        <a:t>4</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Configuration/Options </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rgbClr val="0097A7"/>
                          </a:solidFill>
                          <a:latin typeface="Nunito"/>
                          <a:ea typeface="Nunito"/>
                          <a:cs typeface="Nunito"/>
                          <a:sym typeface="Nunito"/>
                          <a:hlinkClick>
                            <a:extLst>
                              <a:ext uri="{A12FA001-AC4F-418D-AE19-62706E023703}">
                                <ahyp:hlinkClr val="tx"/>
                              </a:ext>
                            </a:extLst>
                          </a:hlinkClick>
                        </a:rPr>
                        <a:t>5</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Part Printing Guidelines</a:t>
                      </a:r>
                      <a:endParaRPr>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rgbClr val="0097A7"/>
                          </a:solidFill>
                          <a:latin typeface="Nunito"/>
                          <a:ea typeface="Nunito"/>
                          <a:cs typeface="Nunito"/>
                          <a:sym typeface="Nunito"/>
                          <a:hlinkClick>
                            <a:extLst>
                              <a:ext uri="{A12FA001-AC4F-418D-AE19-62706E023703}">
                                <ahyp:hlinkClr val="tx"/>
                              </a:ext>
                            </a:extLst>
                          </a:hlinkClick>
                        </a:rPr>
                        <a:t>7</a:t>
                      </a:r>
                      <a:endParaRPr>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STL File Naming Key</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rgbClr val="0097A7"/>
                          </a:solidFill>
                          <a:latin typeface="Nunito"/>
                          <a:ea typeface="Nunito"/>
                          <a:cs typeface="Nunito"/>
                          <a:sym typeface="Nunito"/>
                          <a:hlinkClick>
                            <a:extLst>
                              <a:ext uri="{A12FA001-AC4F-418D-AE19-62706E023703}">
                                <ahyp:hlinkClr val="tx"/>
                              </a:ext>
                            </a:extLst>
                          </a:hlinkClick>
                        </a:rPr>
                        <a:t>9</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Hardware Reference</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rgbClr val="0097A7"/>
                          </a:solidFill>
                          <a:latin typeface="Nunito"/>
                          <a:ea typeface="Nunito"/>
                          <a:cs typeface="Nunito"/>
                          <a:sym typeface="Nunito"/>
                          <a:hlinkClick>
                            <a:extLst>
                              <a:ext uri="{A12FA001-AC4F-418D-AE19-62706E023703}">
                                <ahyp:hlinkClr val="tx"/>
                              </a:ext>
                            </a:extLst>
                          </a:hlinkClick>
                        </a:rPr>
                        <a:t>10</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Required Tools</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rgbClr val="0097A7"/>
                          </a:solidFill>
                          <a:latin typeface="Nunito"/>
                          <a:ea typeface="Nunito"/>
                          <a:cs typeface="Nunito"/>
                          <a:sym typeface="Nunito"/>
                          <a:hlinkClick>
                            <a:extLst>
                              <a:ext uri="{A12FA001-AC4F-418D-AE19-62706E023703}">
                                <ahyp:hlinkClr val="tx"/>
                              </a:ext>
                            </a:extLst>
                          </a:hlinkClick>
                        </a:rPr>
                        <a:t>11</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CAD Files and Parametric Model</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latin typeface="Nunito"/>
                          <a:ea typeface="Nunito"/>
                          <a:cs typeface="Nunito"/>
                          <a:sym typeface="Nunito"/>
                          <a:hlinkClick/>
                        </a:rPr>
                        <a:t>13</a:t>
                      </a:r>
                      <a:endParaRPr>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0" marR="0" rtl="0" algn="l">
                        <a:lnSpc>
                          <a:spcPct val="100000"/>
                        </a:lnSpc>
                        <a:spcBef>
                          <a:spcPts val="0"/>
                        </a:spcBef>
                        <a:spcAft>
                          <a:spcPts val="0"/>
                        </a:spcAft>
                        <a:buNone/>
                      </a:pPr>
                      <a:r>
                        <a:rPr lang="en">
                          <a:solidFill>
                            <a:srgbClr val="9D959D"/>
                          </a:solidFill>
                          <a:latin typeface="Nunito"/>
                          <a:ea typeface="Nunito"/>
                          <a:cs typeface="Nunito"/>
                          <a:sym typeface="Nunito"/>
                        </a:rPr>
                        <a:t>Assembly</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latin typeface="Nunito"/>
                          <a:ea typeface="Nunito"/>
                          <a:cs typeface="Nunito"/>
                          <a:sym typeface="Nunito"/>
                          <a:hlinkClick action="ppaction://hlinksldjump" r:id="rId3"/>
                        </a:rPr>
                        <a:t>16</a:t>
                      </a:r>
                      <a:endParaRPr>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Tensioner Arm</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latin typeface="Nunito"/>
                          <a:ea typeface="Nunito"/>
                          <a:cs typeface="Nunito"/>
                          <a:sym typeface="Nunito"/>
                          <a:hlinkClick/>
                        </a:rPr>
                        <a:t>17</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Tensioner Mount</a:t>
                      </a:r>
                      <a:endParaRPr>
                        <a:solidFill>
                          <a:srgbClr val="9D959D"/>
                        </a:solidFill>
                        <a:latin typeface="Nunito"/>
                        <a:ea typeface="Nunito"/>
                        <a:cs typeface="Nunito"/>
                        <a:sym typeface="Nunito"/>
                      </a:endParaRPr>
                    </a:p>
                  </a:txBody>
                  <a:tcPr marT="134250" marB="134250" marR="106875" marL="106875">
                    <a:lnL cap="flat" cmpd="sng" w="9525">
                      <a:solidFill>
                        <a:srgbClr val="ED3024">
                          <a:alpha val="0"/>
                        </a:srgbClr>
                      </a:solidFill>
                      <a:prstDash val="solid"/>
                      <a:round/>
                      <a:headEnd len="sm" w="sm" type="none"/>
                      <a:tailEnd len="sm" w="sm" type="none"/>
                    </a:lnL>
                    <a:lnR cap="flat" cmpd="sng" w="9525">
                      <a:solidFill>
                        <a:srgbClr val="ED302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hlinkClick/>
                        </a:rPr>
                        <a:t>18</a:t>
                      </a:r>
                      <a:endParaRPr>
                        <a:latin typeface="Nunito"/>
                        <a:ea typeface="Nunito"/>
                        <a:cs typeface="Nunito"/>
                        <a:sym typeface="Nunito"/>
                      </a:endParaRPr>
                    </a:p>
                  </a:txBody>
                  <a:tcPr marT="134250" marB="134250" marR="106875" marL="106875">
                    <a:lnL cap="flat" cmpd="sng" w="9525">
                      <a:solidFill>
                        <a:srgbClr val="ED302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58" name="Google Shape;58;p9"/>
          <p:cNvSpPr txBox="1"/>
          <p:nvPr/>
        </p:nvSpPr>
        <p:spPr>
          <a:xfrm>
            <a:off x="3058663" y="486225"/>
            <a:ext cx="4572000" cy="4572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lang="en" sz="1800">
                <a:solidFill>
                  <a:srgbClr val="ED3024"/>
                </a:solidFill>
                <a:latin typeface="Nunito"/>
                <a:ea typeface="Nunito"/>
                <a:cs typeface="Nunito"/>
                <a:sym typeface="Nunito"/>
              </a:rPr>
              <a:t>TABLE OF CONTENTS</a:t>
            </a:r>
            <a:endParaRPr sz="1800">
              <a:solidFill>
                <a:srgbClr val="ED3024"/>
              </a:solidFill>
              <a:latin typeface="Nunito"/>
              <a:ea typeface="Nunito"/>
              <a:cs typeface="Nunito"/>
              <a:sym typeface="Nunito"/>
            </a:endParaRPr>
          </a:p>
        </p:txBody>
      </p:sp>
      <p:graphicFrame>
        <p:nvGraphicFramePr>
          <p:cNvPr id="59" name="Google Shape;59;p9"/>
          <p:cNvGraphicFramePr/>
          <p:nvPr/>
        </p:nvGraphicFramePr>
        <p:xfrm>
          <a:off x="5412696" y="1364828"/>
          <a:ext cx="3000000" cy="3000000"/>
        </p:xfrm>
        <a:graphic>
          <a:graphicData uri="http://schemas.openxmlformats.org/drawingml/2006/table">
            <a:tbl>
              <a:tblPr>
                <a:noFill/>
                <a:tableStyleId>{2D0CF6D6-3A11-4359-98C5-76592DAF59D7}</a:tableStyleId>
              </a:tblPr>
              <a:tblGrid>
                <a:gridCol w="3894575"/>
                <a:gridCol w="677425"/>
              </a:tblGrid>
              <a:tr h="504750">
                <a:tc>
                  <a:txBody>
                    <a:bodyPr/>
                    <a:lstStyle/>
                    <a:p>
                      <a:pPr indent="0" lvl="0" marL="0" marR="0" rtl="0" algn="l">
                        <a:lnSpc>
                          <a:spcPct val="100000"/>
                        </a:lnSpc>
                        <a:spcBef>
                          <a:spcPts val="0"/>
                        </a:spcBef>
                        <a:spcAft>
                          <a:spcPts val="0"/>
                        </a:spcAft>
                        <a:buNone/>
                      </a:pPr>
                      <a:r>
                        <a:rPr lang="en">
                          <a:solidFill>
                            <a:srgbClr val="9D959D"/>
                          </a:solidFill>
                          <a:latin typeface="Nunito"/>
                          <a:ea typeface="Nunito"/>
                          <a:cs typeface="Nunito"/>
                          <a:sym typeface="Nunito"/>
                        </a:rPr>
                        <a:t>Assembly (cont.)</a:t>
                      </a:r>
                      <a:endParaRPr>
                        <a:solidFill>
                          <a:srgbClr val="9D959D"/>
                        </a:solidFill>
                        <a:latin typeface="Nunito"/>
                        <a:ea typeface="Nunito"/>
                        <a:cs typeface="Nunito"/>
                        <a:sym typeface="Nunito"/>
                      </a:endParaRPr>
                    </a:p>
                  </a:txBody>
                  <a:tcPr marT="91425" marB="91425"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Center Drive Roller (CDR)</a:t>
                      </a:r>
                      <a:endParaRPr>
                        <a:solidFill>
                          <a:srgbClr val="9D959D"/>
                        </a:solidFill>
                        <a:latin typeface="Nunito"/>
                        <a:ea typeface="Nunito"/>
                        <a:cs typeface="Nunito"/>
                        <a:sym typeface="Nunito"/>
                      </a:endParaRPr>
                    </a:p>
                  </a:txBody>
                  <a:tcPr marT="91425" marB="91425"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latin typeface="Nunito"/>
                          <a:ea typeface="Nunito"/>
                          <a:cs typeface="Nunito"/>
                          <a:sym typeface="Nunito"/>
                          <a:hlinkClick/>
                        </a:rPr>
                        <a:t>20</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Chassis</a:t>
                      </a:r>
                      <a:endParaRPr>
                        <a:solidFill>
                          <a:srgbClr val="9D959D"/>
                        </a:solidFill>
                        <a:latin typeface="Nunito"/>
                        <a:ea typeface="Nunito"/>
                        <a:cs typeface="Nunito"/>
                        <a:sym typeface="Nunito"/>
                      </a:endParaRPr>
                    </a:p>
                  </a:txBody>
                  <a:tcPr marT="91425" marB="91425"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latin typeface="Nunito"/>
                          <a:ea typeface="Nunito"/>
                          <a:cs typeface="Nunito"/>
                          <a:sym typeface="Nunito"/>
                          <a:hlinkClick action="ppaction://hlinksldjump" r:id="rId4"/>
                        </a:rPr>
                        <a:t>21</a:t>
                      </a:r>
                      <a:endParaRPr>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CDR/Tensioner Arm</a:t>
                      </a:r>
                      <a:endParaRPr>
                        <a:solidFill>
                          <a:srgbClr val="9D959D"/>
                        </a:solidFill>
                        <a:latin typeface="Nunito"/>
                        <a:ea typeface="Nunito"/>
                        <a:cs typeface="Nunito"/>
                        <a:sym typeface="Nunito"/>
                      </a:endParaRPr>
                    </a:p>
                  </a:txBody>
                  <a:tcPr marT="91425" marB="91425"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latin typeface="Nunito"/>
                          <a:ea typeface="Nunito"/>
                          <a:cs typeface="Nunito"/>
                          <a:sym typeface="Nunito"/>
                          <a:hlinkClick action="ppaction://hlinksldjump" r:id="rId5"/>
                        </a:rPr>
                        <a:t>25</a:t>
                      </a:r>
                      <a:endParaRPr>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One-Way Bearing Orientation</a:t>
                      </a:r>
                      <a:endParaRPr>
                        <a:solidFill>
                          <a:srgbClr val="9D959D"/>
                        </a:solidFill>
                        <a:latin typeface="Nunito"/>
                        <a:ea typeface="Nunito"/>
                        <a:cs typeface="Nunito"/>
                        <a:sym typeface="Nunito"/>
                      </a:endParaRPr>
                    </a:p>
                  </a:txBody>
                  <a:tcPr marT="91425" marB="91425"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latin typeface="Nunito"/>
                          <a:ea typeface="Nunito"/>
                          <a:cs typeface="Nunito"/>
                          <a:sym typeface="Nunito"/>
                          <a:hlinkClick action="ppaction://hlinksldjump" r:id="rId6"/>
                        </a:rPr>
                        <a:t>26</a:t>
                      </a:r>
                      <a:endParaRPr>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457200" marR="0" rtl="0" algn="l">
                        <a:lnSpc>
                          <a:spcPct val="100000"/>
                        </a:lnSpc>
                        <a:spcBef>
                          <a:spcPts val="0"/>
                        </a:spcBef>
                        <a:spcAft>
                          <a:spcPts val="0"/>
                        </a:spcAft>
                        <a:buNone/>
                      </a:pPr>
                      <a:r>
                        <a:rPr lang="en">
                          <a:solidFill>
                            <a:srgbClr val="9D959D"/>
                          </a:solidFill>
                          <a:latin typeface="Nunito"/>
                          <a:ea typeface="Nunito"/>
                          <a:cs typeface="Nunito"/>
                          <a:sym typeface="Nunito"/>
                        </a:rPr>
                        <a:t>Rim/Idler Rollers</a:t>
                      </a:r>
                      <a:endParaRPr>
                        <a:solidFill>
                          <a:srgbClr val="9D959D"/>
                        </a:solidFill>
                        <a:latin typeface="Nunito"/>
                        <a:ea typeface="Nunito"/>
                        <a:cs typeface="Nunito"/>
                        <a:sym typeface="Nunito"/>
                      </a:endParaRPr>
                    </a:p>
                  </a:txBody>
                  <a:tcPr marT="91425" marB="91425"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latin typeface="Nunito"/>
                          <a:ea typeface="Nunito"/>
                          <a:cs typeface="Nunito"/>
                          <a:sym typeface="Nunito"/>
                          <a:hlinkClick action="ppaction://hlinksldjump" r:id="rId7"/>
                        </a:rPr>
                        <a:t>27</a:t>
                      </a:r>
                      <a:endParaRPr>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0" marR="0" rtl="0" algn="l">
                        <a:lnSpc>
                          <a:spcPct val="100000"/>
                        </a:lnSpc>
                        <a:spcBef>
                          <a:spcPts val="0"/>
                        </a:spcBef>
                        <a:spcAft>
                          <a:spcPts val="0"/>
                        </a:spcAft>
                        <a:buNone/>
                      </a:pPr>
                      <a:r>
                        <a:rPr lang="en">
                          <a:solidFill>
                            <a:srgbClr val="9D959D"/>
                          </a:solidFill>
                          <a:latin typeface="Nunito"/>
                          <a:ea typeface="Nunito"/>
                          <a:cs typeface="Nunito"/>
                          <a:sym typeface="Nunito"/>
                        </a:rPr>
                        <a:t>Tuning</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latin typeface="Nunito"/>
                          <a:ea typeface="Nunito"/>
                          <a:cs typeface="Nunito"/>
                          <a:sym typeface="Nunito"/>
                          <a:hlinkClick action="ppaction://hlinksldjump" r:id="rId8"/>
                        </a:rPr>
                        <a:t>28</a:t>
                      </a:r>
                      <a:endParaRPr>
                        <a:solidFill>
                          <a:srgbClr val="9D959D"/>
                        </a:solidFill>
                        <a:latin typeface="Nunito"/>
                        <a:ea typeface="Nunito"/>
                        <a:cs typeface="Nunito"/>
                        <a:sym typeface="Nunito"/>
                      </a:endParaRPr>
                    </a:p>
                  </a:txBody>
                  <a:tcPr marT="134250" marB="134250" marR="106875" marL="106875">
                    <a:lnL cap="flat" cmpd="sng" w="9525">
                      <a:solidFill>
                        <a:srgbClr val="4285F4">
                          <a:alpha val="0"/>
                        </a:srgbClr>
                      </a:solidFill>
                      <a:prstDash val="solid"/>
                      <a:round/>
                      <a:headEnd len="sm" w="sm" type="none"/>
                      <a:tailEnd len="sm" w="sm" type="none"/>
                    </a:lnL>
                    <a:lnR cap="flat" cmpd="sng" w="9525">
                      <a:solidFill>
                        <a:srgbClr val="4285F4">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0" marR="0" rtl="0" algn="l">
                        <a:lnSpc>
                          <a:spcPct val="100000"/>
                        </a:lnSpc>
                        <a:spcBef>
                          <a:spcPts val="0"/>
                        </a:spcBef>
                        <a:spcAft>
                          <a:spcPts val="0"/>
                        </a:spcAft>
                        <a:buNone/>
                      </a:pPr>
                      <a:r>
                        <a:rPr lang="en">
                          <a:solidFill>
                            <a:srgbClr val="9D959D"/>
                          </a:solidFill>
                          <a:latin typeface="Nunito"/>
                          <a:ea typeface="Nunito"/>
                          <a:cs typeface="Nunito"/>
                          <a:sym typeface="Nunito"/>
                        </a:rPr>
                        <a:t>O-Ring Replacement</a:t>
                      </a:r>
                      <a:endParaRPr>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latin typeface="Nunito"/>
                          <a:ea typeface="Nunito"/>
                          <a:cs typeface="Nunito"/>
                          <a:sym typeface="Nunito"/>
                          <a:hlinkClick action="ppaction://hlinksldjump" r:id="rId9"/>
                        </a:rPr>
                        <a:t>29</a:t>
                      </a:r>
                      <a:endParaRPr>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4750">
                <a:tc>
                  <a:txBody>
                    <a:bodyPr/>
                    <a:lstStyle/>
                    <a:p>
                      <a:pPr indent="0" lvl="0" marL="0" marR="0" rtl="0" algn="l">
                        <a:lnSpc>
                          <a:spcPct val="100000"/>
                        </a:lnSpc>
                        <a:spcBef>
                          <a:spcPts val="0"/>
                        </a:spcBef>
                        <a:spcAft>
                          <a:spcPts val="0"/>
                        </a:spcAft>
                        <a:buNone/>
                      </a:pPr>
                      <a:r>
                        <a:rPr lang="en">
                          <a:solidFill>
                            <a:srgbClr val="9D959D"/>
                          </a:solidFill>
                          <a:latin typeface="Nunito"/>
                          <a:ea typeface="Nunito"/>
                          <a:cs typeface="Nunito"/>
                          <a:sym typeface="Nunito"/>
                        </a:rPr>
                        <a:t>Questions, Troubleshooting, and Help</a:t>
                      </a:r>
                      <a:endParaRPr>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u="sng">
                          <a:solidFill>
                            <a:schemeClr val="hlink"/>
                          </a:solidFill>
                          <a:latin typeface="Nunito"/>
                          <a:ea typeface="Nunito"/>
                          <a:cs typeface="Nunito"/>
                          <a:sym typeface="Nunito"/>
                          <a:hlinkClick action="ppaction://hlinksldjump" r:id="rId10"/>
                        </a:rPr>
                        <a:t>30</a:t>
                      </a:r>
                      <a:endParaRPr>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60" name="Google Shape;60;p9"/>
          <p:cNvSpPr txBox="1"/>
          <p:nvPr/>
        </p:nvSpPr>
        <p:spPr>
          <a:xfrm>
            <a:off x="5589400" y="6340300"/>
            <a:ext cx="4218600" cy="696900"/>
          </a:xfrm>
          <a:prstGeom prst="rect">
            <a:avLst/>
          </a:prstGeom>
          <a:noFill/>
          <a:ln>
            <a:noFill/>
          </a:ln>
        </p:spPr>
        <p:txBody>
          <a:bodyPr anchorCtr="0" anchor="t" bIns="116000" lIns="116000" spcFirstLastPara="1" rIns="116000" wrap="square" tIns="116000">
            <a:noAutofit/>
          </a:bodyPr>
          <a:lstStyle/>
          <a:p>
            <a:pPr indent="0" lvl="0" marL="0" rtl="0" algn="r">
              <a:spcBef>
                <a:spcPts val="0"/>
              </a:spcBef>
              <a:spcAft>
                <a:spcPts val="0"/>
              </a:spcAft>
              <a:buNone/>
            </a:pPr>
            <a:r>
              <a:rPr i="1" lang="en">
                <a:solidFill>
                  <a:srgbClr val="9D959D"/>
                </a:solidFill>
                <a:latin typeface="Nunito"/>
                <a:ea typeface="Nunito"/>
                <a:cs typeface="Nunito"/>
                <a:sym typeface="Nunito"/>
              </a:rPr>
              <a:t>Be Kind Rewind</a:t>
            </a:r>
            <a:endParaRPr i="1">
              <a:solidFill>
                <a:srgbClr val="9D959D"/>
              </a:solidFill>
              <a:latin typeface="Nunito"/>
              <a:ea typeface="Nunito"/>
              <a:cs typeface="Nunito"/>
              <a:sym typeface="Nunito"/>
            </a:endParaRPr>
          </a:p>
          <a:p>
            <a:pPr indent="0" lvl="0" marL="0" rtl="0" algn="r">
              <a:spcBef>
                <a:spcPts val="0"/>
              </a:spcBef>
              <a:spcAft>
                <a:spcPts val="0"/>
              </a:spcAft>
              <a:buNone/>
            </a:pPr>
            <a:r>
              <a:rPr lang="en">
                <a:solidFill>
                  <a:srgbClr val="9D959D"/>
                </a:solidFill>
                <a:latin typeface="Nunito"/>
                <a:ea typeface="Nunito"/>
                <a:cs typeface="Nunito"/>
                <a:sym typeface="Nunito"/>
              </a:rPr>
              <a:t>–2008 starring Jack Black and Mos Def </a:t>
            </a:r>
            <a:endParaRPr>
              <a:solidFill>
                <a:srgbClr val="9D959D"/>
              </a:solidFill>
              <a:latin typeface="Nunito"/>
              <a:ea typeface="Nunito"/>
              <a:cs typeface="Nunito"/>
              <a:sym typeface="Nunito"/>
            </a:endParaRPr>
          </a:p>
          <a:p>
            <a:pPr indent="0" lvl="0" marL="0" rtl="0" algn="l">
              <a:spcBef>
                <a:spcPts val="0"/>
              </a:spcBef>
              <a:spcAft>
                <a:spcPts val="0"/>
              </a:spcAft>
              <a:buNone/>
            </a:pPr>
            <a:r>
              <a:t/>
            </a:r>
            <a:endParaRPr>
              <a:solidFill>
                <a:srgbClr val="ED3024"/>
              </a:solidFill>
              <a:latin typeface="Nunito"/>
              <a:ea typeface="Nunito"/>
              <a:cs typeface="Nunito"/>
              <a:sym typeface="Nuni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pic>
        <p:nvPicPr>
          <p:cNvPr id="348" name="Google Shape;348;p27"/>
          <p:cNvPicPr preferRelativeResize="0"/>
          <p:nvPr/>
        </p:nvPicPr>
        <p:blipFill>
          <a:blip r:embed="rId3">
            <a:alphaModFix/>
          </a:blip>
          <a:stretch>
            <a:fillRect/>
          </a:stretch>
        </p:blipFill>
        <p:spPr>
          <a:xfrm>
            <a:off x="5124583" y="1437773"/>
            <a:ext cx="4910894" cy="2448426"/>
          </a:xfrm>
          <a:prstGeom prst="rect">
            <a:avLst/>
          </a:prstGeom>
          <a:noFill/>
          <a:ln>
            <a:noFill/>
          </a:ln>
        </p:spPr>
      </p:pic>
      <p:sp>
        <p:nvSpPr>
          <p:cNvPr id="349" name="Google Shape;349;p27"/>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350" name="Google Shape;350;p27"/>
          <p:cNvSpPr txBox="1"/>
          <p:nvPr>
            <p:ph type="title"/>
          </p:nvPr>
        </p:nvSpPr>
        <p:spPr>
          <a:xfrm>
            <a:off x="364384" y="438503"/>
            <a:ext cx="2742600" cy="520200"/>
          </a:xfrm>
          <a:prstGeom prst="rect">
            <a:avLst/>
          </a:prstGeom>
        </p:spPr>
        <p:txBody>
          <a:bodyPr anchorCtr="0" anchor="t" bIns="116000" lIns="116000" spcFirstLastPara="1" rIns="116000" wrap="square" tIns="116000">
            <a:normAutofit fontScale="90000"/>
          </a:bodyPr>
          <a:lstStyle/>
          <a:p>
            <a:pPr indent="0" lvl="0" marL="0" rtl="0" algn="l">
              <a:spcBef>
                <a:spcPts val="0"/>
              </a:spcBef>
              <a:spcAft>
                <a:spcPts val="0"/>
              </a:spcAft>
              <a:buNone/>
            </a:pPr>
            <a:r>
              <a:rPr lang="en" sz="1522"/>
              <a:t>CENTER DRIVE ROLLER (CDR)</a:t>
            </a:r>
            <a:r>
              <a:rPr lang="en" sz="1522"/>
              <a:t> ASSEMBLY</a:t>
            </a:r>
            <a:endParaRPr sz="1522"/>
          </a:p>
        </p:txBody>
      </p:sp>
      <p:graphicFrame>
        <p:nvGraphicFramePr>
          <p:cNvPr id="351" name="Google Shape;351;p27"/>
          <p:cNvGraphicFramePr/>
          <p:nvPr/>
        </p:nvGraphicFramePr>
        <p:xfrm>
          <a:off x="6768948" y="1201510"/>
          <a:ext cx="3000000" cy="3000000"/>
        </p:xfrm>
        <a:graphic>
          <a:graphicData uri="http://schemas.openxmlformats.org/drawingml/2006/table">
            <a:tbl>
              <a:tblPr>
                <a:noFill/>
                <a:tableStyleId>{2D0CF6D6-3A11-4359-98C5-76592DAF59D7}</a:tableStyleId>
              </a:tblPr>
              <a:tblGrid>
                <a:gridCol w="3266525"/>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EXPLODED VIEW</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sp>
        <p:nvSpPr>
          <p:cNvPr id="352" name="Google Shape;352;p27"/>
          <p:cNvSpPr txBox="1"/>
          <p:nvPr/>
        </p:nvSpPr>
        <p:spPr>
          <a:xfrm>
            <a:off x="694400" y="1201502"/>
            <a:ext cx="28020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TENSIONER ARM ASSEMBLY BOM</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353" name="Google Shape;353;p27"/>
          <p:cNvSpPr txBox="1"/>
          <p:nvPr/>
        </p:nvSpPr>
        <p:spPr>
          <a:xfrm>
            <a:off x="1121725" y="1778700"/>
            <a:ext cx="3641100" cy="1303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1-Way Bearing</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2x O-Ring</a:t>
            </a:r>
            <a:endParaRPr sz="1200">
              <a:solidFill>
                <a:srgbClr val="9D959D"/>
              </a:solidFill>
              <a:latin typeface="Nunito"/>
              <a:ea typeface="Nunito"/>
              <a:cs typeface="Nunito"/>
              <a:sym typeface="Nunito"/>
            </a:endParaRPr>
          </a:p>
        </p:txBody>
      </p:sp>
      <p:sp>
        <p:nvSpPr>
          <p:cNvPr id="354" name="Google Shape;354;p27"/>
          <p:cNvSpPr/>
          <p:nvPr/>
        </p:nvSpPr>
        <p:spPr>
          <a:xfrm rot="-5400000">
            <a:off x="704475" y="1925900"/>
            <a:ext cx="403500" cy="299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355" name="Google Shape;355;p27"/>
          <p:cNvSpPr txBox="1"/>
          <p:nvPr/>
        </p:nvSpPr>
        <p:spPr>
          <a:xfrm>
            <a:off x="667725" y="1768225"/>
            <a:ext cx="477000" cy="3756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A</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B</a:t>
            </a:r>
            <a:endParaRPr b="1" sz="1200">
              <a:solidFill>
                <a:schemeClr val="lt1"/>
              </a:solidFill>
              <a:highlight>
                <a:srgbClr val="70AD47"/>
              </a:highlight>
              <a:latin typeface="Nunito"/>
              <a:ea typeface="Nunito"/>
              <a:cs typeface="Nunito"/>
              <a:sym typeface="Nunito"/>
            </a:endParaRPr>
          </a:p>
        </p:txBody>
      </p:sp>
      <p:grpSp>
        <p:nvGrpSpPr>
          <p:cNvPr id="356" name="Google Shape;356;p27"/>
          <p:cNvGrpSpPr/>
          <p:nvPr/>
        </p:nvGrpSpPr>
        <p:grpSpPr>
          <a:xfrm>
            <a:off x="661525" y="2876425"/>
            <a:ext cx="4021556" cy="839400"/>
            <a:chOff x="792998" y="4893713"/>
            <a:chExt cx="4910325" cy="839400"/>
          </a:xfrm>
        </p:grpSpPr>
        <p:sp>
          <p:nvSpPr>
            <p:cNvPr id="357" name="Google Shape;357;p27"/>
            <p:cNvSpPr/>
            <p:nvPr/>
          </p:nvSpPr>
          <p:spPr>
            <a:xfrm rot="-5400000">
              <a:off x="965728" y="5126038"/>
              <a:ext cx="210000" cy="354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358" name="Google Shape;358;p27"/>
            <p:cNvSpPr txBox="1"/>
            <p:nvPr/>
          </p:nvSpPr>
          <p:spPr>
            <a:xfrm>
              <a:off x="792998" y="5069563"/>
              <a:ext cx="582300" cy="210000"/>
            </a:xfrm>
            <a:prstGeom prst="rect">
              <a:avLst/>
            </a:prstGeom>
            <a:noFill/>
            <a:ln>
              <a:noFill/>
            </a:ln>
          </p:spPr>
          <p:txBody>
            <a:bodyPr anchorCtr="0" anchor="t" bIns="116000" lIns="0" spcFirstLastPara="1" rIns="0" wrap="square" tIns="116000">
              <a:noAutofit/>
            </a:bodyPr>
            <a:lstStyle/>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C</a:t>
              </a:r>
              <a:endParaRPr b="1" sz="1200">
                <a:solidFill>
                  <a:schemeClr val="lt1"/>
                </a:solidFill>
                <a:highlight>
                  <a:srgbClr val="FF9933"/>
                </a:highlight>
                <a:latin typeface="Nunito"/>
                <a:ea typeface="Nunito"/>
                <a:cs typeface="Nunito"/>
                <a:sym typeface="Nunito"/>
              </a:endParaRPr>
            </a:p>
          </p:txBody>
        </p:sp>
        <p:sp>
          <p:nvSpPr>
            <p:cNvPr id="359" name="Google Shape;359;p27"/>
            <p:cNvSpPr txBox="1"/>
            <p:nvPr/>
          </p:nvSpPr>
          <p:spPr>
            <a:xfrm>
              <a:off x="1357223" y="4893713"/>
              <a:ext cx="4346100" cy="8394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CDR.stl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   or</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CDR_Printed_Clutch_Assy_[option]</a:t>
              </a:r>
              <a:endParaRPr sz="1200">
                <a:solidFill>
                  <a:srgbClr val="9D959D"/>
                </a:solidFill>
                <a:latin typeface="Nunito"/>
                <a:ea typeface="Nunito"/>
                <a:cs typeface="Nunito"/>
                <a:sym typeface="Nunito"/>
              </a:endParaRPr>
            </a:p>
          </p:txBody>
        </p:sp>
      </p:grpSp>
      <p:sp>
        <p:nvSpPr>
          <p:cNvPr id="360" name="Google Shape;360;p27"/>
          <p:cNvSpPr txBox="1"/>
          <p:nvPr/>
        </p:nvSpPr>
        <p:spPr>
          <a:xfrm>
            <a:off x="681775" y="2594325"/>
            <a:ext cx="3770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TENSIONER ARM ASSEMBLY PRINTED PARTS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grpSp>
        <p:nvGrpSpPr>
          <p:cNvPr id="361" name="Google Shape;361;p27"/>
          <p:cNvGrpSpPr/>
          <p:nvPr/>
        </p:nvGrpSpPr>
        <p:grpSpPr>
          <a:xfrm>
            <a:off x="7815295" y="2658179"/>
            <a:ext cx="1507426" cy="1354593"/>
            <a:chOff x="5309153" y="1418700"/>
            <a:chExt cx="1527900" cy="859950"/>
          </a:xfrm>
        </p:grpSpPr>
        <p:cxnSp>
          <p:nvCxnSpPr>
            <p:cNvPr id="362" name="Google Shape;362;p27"/>
            <p:cNvCxnSpPr>
              <a:stCxn id="363" idx="3"/>
            </p:cNvCxnSpPr>
            <p:nvPr/>
          </p:nvCxnSpPr>
          <p:spPr>
            <a:xfrm flipH="1" rot="10800000">
              <a:off x="5711453" y="1418700"/>
              <a:ext cx="1125600" cy="740700"/>
            </a:xfrm>
            <a:prstGeom prst="straightConnector1">
              <a:avLst/>
            </a:prstGeom>
            <a:noFill/>
            <a:ln cap="flat" cmpd="sng" w="38100">
              <a:solidFill>
                <a:srgbClr val="70AD47"/>
              </a:solidFill>
              <a:prstDash val="solid"/>
              <a:round/>
              <a:headEnd len="med" w="med" type="none"/>
              <a:tailEnd len="med" w="med" type="triangle"/>
            </a:ln>
          </p:spPr>
        </p:cxnSp>
        <p:sp>
          <p:nvSpPr>
            <p:cNvPr id="363" name="Google Shape;363;p27"/>
            <p:cNvSpPr/>
            <p:nvPr/>
          </p:nvSpPr>
          <p:spPr>
            <a:xfrm>
              <a:off x="5309153" y="2040150"/>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l">
                <a:spcBef>
                  <a:spcPts val="0"/>
                </a:spcBef>
                <a:spcAft>
                  <a:spcPts val="0"/>
                </a:spcAft>
                <a:buNone/>
              </a:pPr>
              <a:r>
                <a:rPr b="1" lang="en" sz="1200">
                  <a:solidFill>
                    <a:schemeClr val="lt1"/>
                  </a:solidFill>
                  <a:latin typeface="Nunito"/>
                  <a:ea typeface="Nunito"/>
                  <a:cs typeface="Nunito"/>
                  <a:sym typeface="Nunito"/>
                </a:rPr>
                <a:t>B</a:t>
              </a:r>
              <a:endParaRPr b="1" sz="1200">
                <a:solidFill>
                  <a:schemeClr val="lt1"/>
                </a:solidFill>
                <a:latin typeface="Nunito"/>
                <a:ea typeface="Nunito"/>
                <a:cs typeface="Nunito"/>
                <a:sym typeface="Nunito"/>
              </a:endParaRPr>
            </a:p>
          </p:txBody>
        </p:sp>
      </p:grpSp>
      <p:sp>
        <p:nvSpPr>
          <p:cNvPr id="364" name="Google Shape;364;p27"/>
          <p:cNvSpPr txBox="1"/>
          <p:nvPr/>
        </p:nvSpPr>
        <p:spPr>
          <a:xfrm>
            <a:off x="604275" y="4910025"/>
            <a:ext cx="2941200" cy="520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000"/>
              </a:spcAft>
              <a:buNone/>
            </a:pPr>
            <a:r>
              <a:rPr lang="en" sz="1500">
                <a:solidFill>
                  <a:srgbClr val="ED3024"/>
                </a:solidFill>
                <a:latin typeface="Nunito"/>
                <a:ea typeface="Nunito"/>
                <a:cs typeface="Nunito"/>
                <a:sym typeface="Nunito"/>
              </a:rPr>
              <a:t>ASSEMBLY INSTRUCTIONS</a:t>
            </a:r>
            <a:endParaRPr sz="1500">
              <a:solidFill>
                <a:srgbClr val="ED3024"/>
              </a:solidFill>
              <a:latin typeface="Nunito"/>
              <a:ea typeface="Nunito"/>
              <a:cs typeface="Nunito"/>
              <a:sym typeface="Nunito"/>
            </a:endParaRPr>
          </a:p>
        </p:txBody>
      </p:sp>
      <p:sp>
        <p:nvSpPr>
          <p:cNvPr id="365" name="Google Shape;365;p27"/>
          <p:cNvSpPr txBox="1"/>
          <p:nvPr/>
        </p:nvSpPr>
        <p:spPr>
          <a:xfrm>
            <a:off x="528100" y="5118425"/>
            <a:ext cx="9320400" cy="839400"/>
          </a:xfrm>
          <a:prstGeom prst="rect">
            <a:avLst/>
          </a:prstGeom>
          <a:noFill/>
          <a:ln>
            <a:noFill/>
          </a:ln>
        </p:spPr>
        <p:txBody>
          <a:bodyPr anchorCtr="0" anchor="t" bIns="116000" lIns="116000" spcFirstLastPara="1" rIns="116000" wrap="square" tIns="116000">
            <a:noAutofit/>
          </a:bodyPr>
          <a:lstStyle/>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Press the 1-Way Bearing into the CDR part.  A bench vise, c-clamp, quick-grip/trigger ratcheting clamp, or soft jaw pliers can be used.  Ensure the 1-Way bearing is centered within the CDR.</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Stretch the (2) o-rings onto the CDR.</a:t>
            </a:r>
            <a:endParaRPr sz="1200">
              <a:solidFill>
                <a:srgbClr val="9D959D"/>
              </a:solidFill>
              <a:latin typeface="Nunito"/>
              <a:ea typeface="Nunito"/>
              <a:cs typeface="Nunito"/>
              <a:sym typeface="Nunito"/>
            </a:endParaRPr>
          </a:p>
        </p:txBody>
      </p:sp>
      <p:grpSp>
        <p:nvGrpSpPr>
          <p:cNvPr id="366" name="Google Shape;366;p27"/>
          <p:cNvGrpSpPr/>
          <p:nvPr/>
        </p:nvGrpSpPr>
        <p:grpSpPr>
          <a:xfrm>
            <a:off x="8108370" y="2540794"/>
            <a:ext cx="481707" cy="836904"/>
            <a:chOff x="5882878" y="1163623"/>
            <a:chExt cx="488250" cy="531300"/>
          </a:xfrm>
        </p:grpSpPr>
        <p:cxnSp>
          <p:nvCxnSpPr>
            <p:cNvPr id="367" name="Google Shape;367;p27"/>
            <p:cNvCxnSpPr>
              <a:stCxn id="368" idx="0"/>
            </p:cNvCxnSpPr>
            <p:nvPr/>
          </p:nvCxnSpPr>
          <p:spPr>
            <a:xfrm flipH="1" rot="10800000">
              <a:off x="6084028" y="1163623"/>
              <a:ext cx="287100" cy="292800"/>
            </a:xfrm>
            <a:prstGeom prst="straightConnector1">
              <a:avLst/>
            </a:prstGeom>
            <a:noFill/>
            <a:ln cap="flat" cmpd="sng" w="38100">
              <a:solidFill>
                <a:srgbClr val="70AD47"/>
              </a:solidFill>
              <a:prstDash val="solid"/>
              <a:round/>
              <a:headEnd len="med" w="med" type="none"/>
              <a:tailEnd len="med" w="med" type="triangle"/>
            </a:ln>
          </p:spPr>
        </p:cxnSp>
        <p:sp>
          <p:nvSpPr>
            <p:cNvPr id="368" name="Google Shape;368;p27"/>
            <p:cNvSpPr/>
            <p:nvPr/>
          </p:nvSpPr>
          <p:spPr>
            <a:xfrm>
              <a:off x="5882878" y="1456423"/>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l">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sp>
        <p:nvSpPr>
          <p:cNvPr id="369" name="Google Shape;369;p27"/>
          <p:cNvSpPr txBox="1"/>
          <p:nvPr/>
        </p:nvSpPr>
        <p:spPr>
          <a:xfrm rot="1293933">
            <a:off x="5527223" y="3560507"/>
            <a:ext cx="839034" cy="43191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100">
              <a:solidFill>
                <a:schemeClr val="dk2"/>
              </a:solidFill>
            </a:endParaRPr>
          </a:p>
        </p:txBody>
      </p:sp>
      <p:grpSp>
        <p:nvGrpSpPr>
          <p:cNvPr id="370" name="Google Shape;370;p27"/>
          <p:cNvGrpSpPr/>
          <p:nvPr/>
        </p:nvGrpSpPr>
        <p:grpSpPr>
          <a:xfrm>
            <a:off x="5996551" y="1537236"/>
            <a:ext cx="860369" cy="583139"/>
            <a:chOff x="836787" y="5393907"/>
            <a:chExt cx="686100" cy="370200"/>
          </a:xfrm>
        </p:grpSpPr>
        <p:cxnSp>
          <p:nvCxnSpPr>
            <p:cNvPr id="371" name="Google Shape;371;p27"/>
            <p:cNvCxnSpPr>
              <a:stCxn id="372" idx="3"/>
            </p:cNvCxnSpPr>
            <p:nvPr/>
          </p:nvCxnSpPr>
          <p:spPr>
            <a:xfrm>
              <a:off x="1055487" y="5480907"/>
              <a:ext cx="467400" cy="283200"/>
            </a:xfrm>
            <a:prstGeom prst="straightConnector1">
              <a:avLst/>
            </a:prstGeom>
            <a:noFill/>
            <a:ln cap="flat" cmpd="sng" w="38100">
              <a:solidFill>
                <a:srgbClr val="FF9933"/>
              </a:solidFill>
              <a:prstDash val="solid"/>
              <a:round/>
              <a:headEnd len="med" w="med" type="none"/>
              <a:tailEnd len="med" w="med" type="triangle"/>
            </a:ln>
          </p:spPr>
        </p:cxnSp>
        <p:sp>
          <p:nvSpPr>
            <p:cNvPr id="372" name="Google Shape;372;p27"/>
            <p:cNvSpPr/>
            <p:nvPr/>
          </p:nvSpPr>
          <p:spPr>
            <a:xfrm>
              <a:off x="836787" y="5393907"/>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C</a:t>
              </a:r>
              <a:endParaRPr b="1" sz="1200">
                <a:solidFill>
                  <a:schemeClr val="lt1"/>
                </a:solidFill>
                <a:latin typeface="Nunito"/>
                <a:ea typeface="Nunito"/>
                <a:cs typeface="Nunito"/>
                <a:sym typeface="Nunito"/>
              </a:endParaRPr>
            </a:p>
          </p:txBody>
        </p:sp>
      </p:grpSp>
      <p:cxnSp>
        <p:nvCxnSpPr>
          <p:cNvPr id="373" name="Google Shape;373;p27"/>
          <p:cNvCxnSpPr>
            <a:stCxn id="363" idx="1"/>
          </p:cNvCxnSpPr>
          <p:nvPr/>
        </p:nvCxnSpPr>
        <p:spPr>
          <a:xfrm rot="10800000">
            <a:off x="6479995" y="3229730"/>
            <a:ext cx="1335300" cy="595200"/>
          </a:xfrm>
          <a:prstGeom prst="straightConnector1">
            <a:avLst/>
          </a:prstGeom>
          <a:noFill/>
          <a:ln cap="flat" cmpd="sng" w="38100">
            <a:solidFill>
              <a:srgbClr val="70AD47"/>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pic>
        <p:nvPicPr>
          <p:cNvPr id="378" name="Google Shape;378;p28"/>
          <p:cNvPicPr preferRelativeResize="0"/>
          <p:nvPr/>
        </p:nvPicPr>
        <p:blipFill>
          <a:blip r:embed="rId3">
            <a:alphaModFix/>
          </a:blip>
          <a:stretch>
            <a:fillRect/>
          </a:stretch>
        </p:blipFill>
        <p:spPr>
          <a:xfrm>
            <a:off x="4659600" y="1441150"/>
            <a:ext cx="5155825" cy="4578351"/>
          </a:xfrm>
          <a:prstGeom prst="rect">
            <a:avLst/>
          </a:prstGeom>
          <a:noFill/>
          <a:ln>
            <a:noFill/>
          </a:ln>
        </p:spPr>
      </p:pic>
      <p:sp>
        <p:nvSpPr>
          <p:cNvPr id="379" name="Google Shape;379;p28"/>
          <p:cNvSpPr txBox="1"/>
          <p:nvPr>
            <p:ph type="title"/>
          </p:nvPr>
        </p:nvSpPr>
        <p:spPr>
          <a:xfrm>
            <a:off x="364384" y="438503"/>
            <a:ext cx="2742600" cy="520200"/>
          </a:xfrm>
          <a:prstGeom prst="rect">
            <a:avLst/>
          </a:prstGeom>
        </p:spPr>
        <p:txBody>
          <a:bodyPr anchorCtr="0" anchor="t" bIns="116000" lIns="116000" spcFirstLastPara="1" rIns="116000" wrap="square" tIns="116000">
            <a:normAutofit fontScale="90000"/>
          </a:bodyPr>
          <a:lstStyle/>
          <a:p>
            <a:pPr indent="0" lvl="0" marL="0" rtl="0" algn="l">
              <a:spcBef>
                <a:spcPts val="0"/>
              </a:spcBef>
              <a:spcAft>
                <a:spcPts val="0"/>
              </a:spcAft>
              <a:buNone/>
            </a:pPr>
            <a:r>
              <a:rPr lang="en" sz="1522"/>
              <a:t>CHASSIS </a:t>
            </a:r>
            <a:r>
              <a:rPr lang="en" sz="1522"/>
              <a:t>ASSEMBLY OVERVIEW</a:t>
            </a:r>
            <a:endParaRPr sz="1522"/>
          </a:p>
        </p:txBody>
      </p:sp>
      <p:graphicFrame>
        <p:nvGraphicFramePr>
          <p:cNvPr id="380" name="Google Shape;380;p28"/>
          <p:cNvGraphicFramePr/>
          <p:nvPr/>
        </p:nvGraphicFramePr>
        <p:xfrm>
          <a:off x="5620985" y="1111110"/>
          <a:ext cx="3000000" cy="3000000"/>
        </p:xfrm>
        <a:graphic>
          <a:graphicData uri="http://schemas.openxmlformats.org/drawingml/2006/table">
            <a:tbl>
              <a:tblPr>
                <a:noFill/>
                <a:tableStyleId>{2D0CF6D6-3A11-4359-98C5-76592DAF59D7}</a:tableStyleId>
              </a:tblPr>
              <a:tblGrid>
                <a:gridCol w="1811925"/>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EXPLODED VIEW</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sp>
        <p:nvSpPr>
          <p:cNvPr id="381" name="Google Shape;381;p28"/>
          <p:cNvSpPr txBox="1"/>
          <p:nvPr/>
        </p:nvSpPr>
        <p:spPr>
          <a:xfrm>
            <a:off x="694400" y="1201500"/>
            <a:ext cx="3266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CHASSIS</a:t>
            </a:r>
            <a:r>
              <a:rPr lang="en" sz="1200">
                <a:solidFill>
                  <a:srgbClr val="ED3024"/>
                </a:solidFill>
                <a:latin typeface="Nunito"/>
                <a:ea typeface="Nunito"/>
                <a:cs typeface="Nunito"/>
                <a:sym typeface="Nunito"/>
              </a:rPr>
              <a:t> ASSEMBLY BOM</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382" name="Google Shape;382;p28"/>
          <p:cNvSpPr txBox="1"/>
          <p:nvPr/>
        </p:nvSpPr>
        <p:spPr>
          <a:xfrm>
            <a:off x="1121725" y="1778700"/>
            <a:ext cx="3641100" cy="7104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4</a:t>
            </a:r>
            <a:r>
              <a:rPr lang="en" sz="1200">
                <a:solidFill>
                  <a:srgbClr val="9D959D"/>
                </a:solidFill>
                <a:latin typeface="Nunito"/>
                <a:ea typeface="Nunito"/>
                <a:cs typeface="Nunito"/>
                <a:sym typeface="Nunito"/>
              </a:rPr>
              <a:t>x 688/608 Bearing</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12x M3x8mm Flat Head Cap Screw (FHCS)</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Tensioner Mount Assembly</a:t>
            </a:r>
            <a:endParaRPr sz="1200">
              <a:solidFill>
                <a:srgbClr val="9D959D"/>
              </a:solidFill>
              <a:latin typeface="Nunito"/>
              <a:ea typeface="Nunito"/>
              <a:cs typeface="Nunito"/>
              <a:sym typeface="Nunito"/>
            </a:endParaRPr>
          </a:p>
        </p:txBody>
      </p:sp>
      <p:sp>
        <p:nvSpPr>
          <p:cNvPr id="383" name="Google Shape;383;p28"/>
          <p:cNvSpPr/>
          <p:nvPr/>
        </p:nvSpPr>
        <p:spPr>
          <a:xfrm rot="-5400000">
            <a:off x="636075" y="1994000"/>
            <a:ext cx="540300" cy="299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384" name="Google Shape;384;p28"/>
          <p:cNvSpPr txBox="1"/>
          <p:nvPr/>
        </p:nvSpPr>
        <p:spPr>
          <a:xfrm>
            <a:off x="667725" y="1768225"/>
            <a:ext cx="477000" cy="3798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A</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B</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C</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t/>
            </a:r>
            <a:endParaRPr b="1" sz="1200">
              <a:solidFill>
                <a:schemeClr val="lt1"/>
              </a:solidFill>
              <a:highlight>
                <a:srgbClr val="70AD47"/>
              </a:highlight>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grpSp>
        <p:nvGrpSpPr>
          <p:cNvPr id="385" name="Google Shape;385;p28"/>
          <p:cNvGrpSpPr/>
          <p:nvPr/>
        </p:nvGrpSpPr>
        <p:grpSpPr>
          <a:xfrm>
            <a:off x="667775" y="2920625"/>
            <a:ext cx="3782448" cy="1248725"/>
            <a:chOff x="800630" y="4935796"/>
            <a:chExt cx="4618374" cy="1025479"/>
          </a:xfrm>
        </p:grpSpPr>
        <p:sp>
          <p:nvSpPr>
            <p:cNvPr id="386" name="Google Shape;386;p28"/>
            <p:cNvSpPr/>
            <p:nvPr/>
          </p:nvSpPr>
          <p:spPr>
            <a:xfrm rot="-5400000">
              <a:off x="689279" y="5402675"/>
              <a:ext cx="762900" cy="354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387" name="Google Shape;387;p28"/>
            <p:cNvSpPr txBox="1"/>
            <p:nvPr/>
          </p:nvSpPr>
          <p:spPr>
            <a:xfrm>
              <a:off x="800630" y="5087969"/>
              <a:ext cx="582300" cy="849000"/>
            </a:xfrm>
            <a:prstGeom prst="rect">
              <a:avLst/>
            </a:prstGeom>
            <a:noFill/>
            <a:ln>
              <a:noFill/>
            </a:ln>
          </p:spPr>
          <p:txBody>
            <a:bodyPr anchorCtr="0" anchor="t" bIns="116000" lIns="0" spcFirstLastPara="1" rIns="0" wrap="square" tIns="116000">
              <a:noAutofit/>
            </a:bodyPr>
            <a:lstStyle/>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D</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E</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F</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G</a:t>
              </a:r>
              <a:endParaRPr b="1" sz="1200">
                <a:solidFill>
                  <a:schemeClr val="lt1"/>
                </a:solidFill>
                <a:highlight>
                  <a:srgbClr val="FF9933"/>
                </a:highlight>
                <a:latin typeface="Nunito"/>
                <a:ea typeface="Nunito"/>
                <a:cs typeface="Nunito"/>
                <a:sym typeface="Nunito"/>
              </a:endParaRPr>
            </a:p>
            <a:p>
              <a:pPr indent="0" lvl="0" marL="0" rtl="0" algn="l">
                <a:spcBef>
                  <a:spcPts val="0"/>
                </a:spcBef>
                <a:spcAft>
                  <a:spcPts val="0"/>
                </a:spcAft>
                <a:buNone/>
              </a:pPr>
              <a:r>
                <a:t/>
              </a:r>
              <a:endParaRPr b="1" sz="1200">
                <a:solidFill>
                  <a:schemeClr val="lt1"/>
                </a:solidFill>
                <a:highlight>
                  <a:srgbClr val="FF9933"/>
                </a:highlight>
                <a:latin typeface="Nunito"/>
                <a:ea typeface="Nunito"/>
                <a:cs typeface="Nunito"/>
                <a:sym typeface="Nunito"/>
              </a:endParaRPr>
            </a:p>
          </p:txBody>
        </p:sp>
        <p:sp>
          <p:nvSpPr>
            <p:cNvPr id="388" name="Google Shape;388;p28"/>
            <p:cNvSpPr txBox="1"/>
            <p:nvPr/>
          </p:nvSpPr>
          <p:spPr>
            <a:xfrm>
              <a:off x="1354903" y="4935796"/>
              <a:ext cx="4064100" cy="9360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Chassis_L.stl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Chassis_R.stl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2020_Mnt_Center_Spacer.stl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  (or, mount options pg. 23)</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2020_Mnt_Spacer_Rear.stl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  (or, mount options below pg. 23)</a:t>
              </a:r>
              <a:endParaRPr sz="1200">
                <a:solidFill>
                  <a:srgbClr val="9D959D"/>
                </a:solidFill>
                <a:latin typeface="Nunito"/>
                <a:ea typeface="Nunito"/>
                <a:cs typeface="Nunito"/>
                <a:sym typeface="Nunito"/>
              </a:endParaRPr>
            </a:p>
          </p:txBody>
        </p:sp>
      </p:grpSp>
      <p:sp>
        <p:nvSpPr>
          <p:cNvPr id="389" name="Google Shape;389;p28"/>
          <p:cNvSpPr txBox="1"/>
          <p:nvPr/>
        </p:nvSpPr>
        <p:spPr>
          <a:xfrm>
            <a:off x="681775" y="2587650"/>
            <a:ext cx="3770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CHASSIS</a:t>
            </a:r>
            <a:r>
              <a:rPr lang="en" sz="1200">
                <a:solidFill>
                  <a:srgbClr val="ED3024"/>
                </a:solidFill>
                <a:latin typeface="Nunito"/>
                <a:ea typeface="Nunito"/>
                <a:cs typeface="Nunito"/>
                <a:sym typeface="Nunito"/>
              </a:rPr>
              <a:t> ASSEMBLY PRINTED PARTS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grpSp>
        <p:nvGrpSpPr>
          <p:cNvPr id="390" name="Google Shape;390;p28"/>
          <p:cNvGrpSpPr/>
          <p:nvPr/>
        </p:nvGrpSpPr>
        <p:grpSpPr>
          <a:xfrm>
            <a:off x="4415970" y="3593533"/>
            <a:ext cx="706208" cy="575814"/>
            <a:chOff x="6785220" y="1694644"/>
            <a:chExt cx="715800" cy="365550"/>
          </a:xfrm>
        </p:grpSpPr>
        <p:cxnSp>
          <p:nvCxnSpPr>
            <p:cNvPr id="391" name="Google Shape;391;p28"/>
            <p:cNvCxnSpPr>
              <a:stCxn id="392" idx="3"/>
            </p:cNvCxnSpPr>
            <p:nvPr/>
          </p:nvCxnSpPr>
          <p:spPr>
            <a:xfrm flipH="1" rot="10800000">
              <a:off x="7187520" y="1694644"/>
              <a:ext cx="313500" cy="246300"/>
            </a:xfrm>
            <a:prstGeom prst="straightConnector1">
              <a:avLst/>
            </a:prstGeom>
            <a:noFill/>
            <a:ln cap="flat" cmpd="sng" w="38100">
              <a:solidFill>
                <a:srgbClr val="70AD47"/>
              </a:solidFill>
              <a:prstDash val="solid"/>
              <a:round/>
              <a:headEnd len="med" w="med" type="none"/>
              <a:tailEnd len="med" w="med" type="triangle"/>
            </a:ln>
          </p:spPr>
        </p:cxnSp>
        <p:sp>
          <p:nvSpPr>
            <p:cNvPr id="392" name="Google Shape;392;p28"/>
            <p:cNvSpPr/>
            <p:nvPr/>
          </p:nvSpPr>
          <p:spPr>
            <a:xfrm>
              <a:off x="6785220" y="1821694"/>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grpSp>
        <p:nvGrpSpPr>
          <p:cNvPr id="393" name="Google Shape;393;p28"/>
          <p:cNvGrpSpPr/>
          <p:nvPr/>
        </p:nvGrpSpPr>
        <p:grpSpPr>
          <a:xfrm>
            <a:off x="5192080" y="4939355"/>
            <a:ext cx="895340" cy="591881"/>
            <a:chOff x="10788628" y="3031923"/>
            <a:chExt cx="907500" cy="375750"/>
          </a:xfrm>
        </p:grpSpPr>
        <p:cxnSp>
          <p:nvCxnSpPr>
            <p:cNvPr id="394" name="Google Shape;394;p28"/>
            <p:cNvCxnSpPr>
              <a:stCxn id="395" idx="3"/>
            </p:cNvCxnSpPr>
            <p:nvPr/>
          </p:nvCxnSpPr>
          <p:spPr>
            <a:xfrm flipH="1" rot="10800000">
              <a:off x="11190928" y="3031923"/>
              <a:ext cx="505200" cy="256500"/>
            </a:xfrm>
            <a:prstGeom prst="straightConnector1">
              <a:avLst/>
            </a:prstGeom>
            <a:noFill/>
            <a:ln cap="flat" cmpd="sng" w="38100">
              <a:solidFill>
                <a:srgbClr val="70AD47"/>
              </a:solidFill>
              <a:prstDash val="solid"/>
              <a:round/>
              <a:headEnd len="med" w="med" type="none"/>
              <a:tailEnd len="med" w="med" type="triangle"/>
            </a:ln>
          </p:spPr>
        </p:cxnSp>
        <p:sp>
          <p:nvSpPr>
            <p:cNvPr id="395" name="Google Shape;395;p28"/>
            <p:cNvSpPr/>
            <p:nvPr/>
          </p:nvSpPr>
          <p:spPr>
            <a:xfrm>
              <a:off x="10788628" y="3169173"/>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B</a:t>
              </a:r>
              <a:endParaRPr b="1" sz="1200">
                <a:solidFill>
                  <a:schemeClr val="lt1"/>
                </a:solidFill>
                <a:latin typeface="Nunito"/>
                <a:ea typeface="Nunito"/>
                <a:cs typeface="Nunito"/>
                <a:sym typeface="Nunito"/>
              </a:endParaRPr>
            </a:p>
          </p:txBody>
        </p:sp>
      </p:grpSp>
      <p:grpSp>
        <p:nvGrpSpPr>
          <p:cNvPr id="396" name="Google Shape;396;p28"/>
          <p:cNvGrpSpPr/>
          <p:nvPr/>
        </p:nvGrpSpPr>
        <p:grpSpPr>
          <a:xfrm>
            <a:off x="8513008" y="3383523"/>
            <a:ext cx="769705" cy="562346"/>
            <a:chOff x="506450" y="5086930"/>
            <a:chExt cx="613800" cy="357000"/>
          </a:xfrm>
        </p:grpSpPr>
        <p:cxnSp>
          <p:nvCxnSpPr>
            <p:cNvPr id="397" name="Google Shape;397;p28"/>
            <p:cNvCxnSpPr>
              <a:stCxn id="398" idx="1"/>
            </p:cNvCxnSpPr>
            <p:nvPr/>
          </p:nvCxnSpPr>
          <p:spPr>
            <a:xfrm flipH="1">
              <a:off x="506450" y="5173930"/>
              <a:ext cx="395100" cy="270000"/>
            </a:xfrm>
            <a:prstGeom prst="straightConnector1">
              <a:avLst/>
            </a:prstGeom>
            <a:noFill/>
            <a:ln cap="flat" cmpd="sng" w="38100">
              <a:solidFill>
                <a:srgbClr val="FF9933"/>
              </a:solidFill>
              <a:prstDash val="solid"/>
              <a:round/>
              <a:headEnd len="med" w="med" type="none"/>
              <a:tailEnd len="med" w="med" type="triangle"/>
            </a:ln>
          </p:spPr>
        </p:cxnSp>
        <p:sp>
          <p:nvSpPr>
            <p:cNvPr id="398" name="Google Shape;398;p28"/>
            <p:cNvSpPr/>
            <p:nvPr/>
          </p:nvSpPr>
          <p:spPr>
            <a:xfrm>
              <a:off x="901550" y="5086930"/>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D</a:t>
              </a:r>
              <a:endParaRPr b="1" sz="1200">
                <a:solidFill>
                  <a:schemeClr val="lt1"/>
                </a:solidFill>
                <a:latin typeface="Nunito"/>
                <a:ea typeface="Nunito"/>
                <a:cs typeface="Nunito"/>
                <a:sym typeface="Nunito"/>
              </a:endParaRPr>
            </a:p>
          </p:txBody>
        </p:sp>
      </p:grpSp>
      <p:grpSp>
        <p:nvGrpSpPr>
          <p:cNvPr id="399" name="Google Shape;399;p28"/>
          <p:cNvGrpSpPr/>
          <p:nvPr/>
        </p:nvGrpSpPr>
        <p:grpSpPr>
          <a:xfrm>
            <a:off x="6681988" y="5865705"/>
            <a:ext cx="951410" cy="439953"/>
            <a:chOff x="901550" y="4981630"/>
            <a:chExt cx="758700" cy="279300"/>
          </a:xfrm>
        </p:grpSpPr>
        <p:cxnSp>
          <p:nvCxnSpPr>
            <p:cNvPr id="400" name="Google Shape;400;p28"/>
            <p:cNvCxnSpPr>
              <a:stCxn id="401" idx="3"/>
            </p:cNvCxnSpPr>
            <p:nvPr/>
          </p:nvCxnSpPr>
          <p:spPr>
            <a:xfrm flipH="1" rot="10800000">
              <a:off x="1120250" y="4981630"/>
              <a:ext cx="540000" cy="192300"/>
            </a:xfrm>
            <a:prstGeom prst="straightConnector1">
              <a:avLst/>
            </a:prstGeom>
            <a:noFill/>
            <a:ln cap="flat" cmpd="sng" w="38100">
              <a:solidFill>
                <a:srgbClr val="FF9933"/>
              </a:solidFill>
              <a:prstDash val="solid"/>
              <a:round/>
              <a:headEnd len="med" w="med" type="none"/>
              <a:tailEnd len="med" w="med" type="triangle"/>
            </a:ln>
          </p:spPr>
        </p:cxnSp>
        <p:sp>
          <p:nvSpPr>
            <p:cNvPr id="401" name="Google Shape;401;p28"/>
            <p:cNvSpPr/>
            <p:nvPr/>
          </p:nvSpPr>
          <p:spPr>
            <a:xfrm>
              <a:off x="901550" y="5086930"/>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E</a:t>
              </a:r>
              <a:endParaRPr b="1" sz="1200">
                <a:solidFill>
                  <a:schemeClr val="lt1"/>
                </a:solidFill>
                <a:latin typeface="Nunito"/>
                <a:ea typeface="Nunito"/>
                <a:cs typeface="Nunito"/>
                <a:sym typeface="Nunito"/>
              </a:endParaRPr>
            </a:p>
          </p:txBody>
        </p:sp>
      </p:grpSp>
      <p:grpSp>
        <p:nvGrpSpPr>
          <p:cNvPr id="402" name="Google Shape;402;p28"/>
          <p:cNvGrpSpPr/>
          <p:nvPr/>
        </p:nvGrpSpPr>
        <p:grpSpPr>
          <a:xfrm>
            <a:off x="6387663" y="3310436"/>
            <a:ext cx="668507" cy="366707"/>
            <a:chOff x="989867" y="5145581"/>
            <a:chExt cx="533100" cy="232800"/>
          </a:xfrm>
        </p:grpSpPr>
        <p:cxnSp>
          <p:nvCxnSpPr>
            <p:cNvPr id="403" name="Google Shape;403;p28"/>
            <p:cNvCxnSpPr>
              <a:stCxn id="404" idx="3"/>
            </p:cNvCxnSpPr>
            <p:nvPr/>
          </p:nvCxnSpPr>
          <p:spPr>
            <a:xfrm>
              <a:off x="1208567" y="5232581"/>
              <a:ext cx="314400" cy="145800"/>
            </a:xfrm>
            <a:prstGeom prst="straightConnector1">
              <a:avLst/>
            </a:prstGeom>
            <a:noFill/>
            <a:ln cap="flat" cmpd="sng" w="38100">
              <a:solidFill>
                <a:srgbClr val="FF9933"/>
              </a:solidFill>
              <a:prstDash val="solid"/>
              <a:round/>
              <a:headEnd len="med" w="med" type="none"/>
              <a:tailEnd len="med" w="med" type="triangle"/>
            </a:ln>
          </p:spPr>
        </p:cxnSp>
        <p:sp>
          <p:nvSpPr>
            <p:cNvPr id="404" name="Google Shape;404;p28"/>
            <p:cNvSpPr/>
            <p:nvPr/>
          </p:nvSpPr>
          <p:spPr>
            <a:xfrm>
              <a:off x="989867" y="5145581"/>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F</a:t>
              </a:r>
              <a:endParaRPr b="1" sz="1200">
                <a:solidFill>
                  <a:schemeClr val="lt1"/>
                </a:solidFill>
                <a:latin typeface="Nunito"/>
                <a:ea typeface="Nunito"/>
                <a:cs typeface="Nunito"/>
                <a:sym typeface="Nunito"/>
              </a:endParaRPr>
            </a:p>
          </p:txBody>
        </p:sp>
      </p:grpSp>
      <p:grpSp>
        <p:nvGrpSpPr>
          <p:cNvPr id="405" name="Google Shape;405;p28"/>
          <p:cNvGrpSpPr/>
          <p:nvPr/>
        </p:nvGrpSpPr>
        <p:grpSpPr>
          <a:xfrm>
            <a:off x="5321663" y="2056923"/>
            <a:ext cx="907394" cy="356783"/>
            <a:chOff x="901550" y="5086930"/>
            <a:chExt cx="723600" cy="226500"/>
          </a:xfrm>
        </p:grpSpPr>
        <p:cxnSp>
          <p:nvCxnSpPr>
            <p:cNvPr id="406" name="Google Shape;406;p28"/>
            <p:cNvCxnSpPr>
              <a:stCxn id="407" idx="3"/>
            </p:cNvCxnSpPr>
            <p:nvPr/>
          </p:nvCxnSpPr>
          <p:spPr>
            <a:xfrm>
              <a:off x="1120250" y="5173930"/>
              <a:ext cx="504900" cy="139500"/>
            </a:xfrm>
            <a:prstGeom prst="straightConnector1">
              <a:avLst/>
            </a:prstGeom>
            <a:noFill/>
            <a:ln cap="flat" cmpd="sng" w="38100">
              <a:solidFill>
                <a:srgbClr val="FF9933"/>
              </a:solidFill>
              <a:prstDash val="solid"/>
              <a:round/>
              <a:headEnd len="med" w="med" type="none"/>
              <a:tailEnd len="med" w="med" type="triangle"/>
            </a:ln>
          </p:spPr>
        </p:cxnSp>
        <p:sp>
          <p:nvSpPr>
            <p:cNvPr id="407" name="Google Shape;407;p28"/>
            <p:cNvSpPr/>
            <p:nvPr/>
          </p:nvSpPr>
          <p:spPr>
            <a:xfrm>
              <a:off x="901550" y="5086930"/>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G</a:t>
              </a:r>
              <a:endParaRPr b="1" sz="1200">
                <a:solidFill>
                  <a:schemeClr val="lt1"/>
                </a:solidFill>
                <a:latin typeface="Nunito"/>
                <a:ea typeface="Nunito"/>
                <a:cs typeface="Nunito"/>
                <a:sym typeface="Nunito"/>
              </a:endParaRPr>
            </a:p>
          </p:txBody>
        </p:sp>
      </p:grpSp>
      <p:grpSp>
        <p:nvGrpSpPr>
          <p:cNvPr id="408" name="Google Shape;408;p28"/>
          <p:cNvGrpSpPr/>
          <p:nvPr/>
        </p:nvGrpSpPr>
        <p:grpSpPr>
          <a:xfrm>
            <a:off x="8596771" y="5212365"/>
            <a:ext cx="602171" cy="807132"/>
            <a:chOff x="10416846" y="2784859"/>
            <a:chExt cx="610350" cy="512400"/>
          </a:xfrm>
        </p:grpSpPr>
        <p:cxnSp>
          <p:nvCxnSpPr>
            <p:cNvPr id="409" name="Google Shape;409;p28"/>
            <p:cNvCxnSpPr>
              <a:stCxn id="410" idx="0"/>
            </p:cNvCxnSpPr>
            <p:nvPr/>
          </p:nvCxnSpPr>
          <p:spPr>
            <a:xfrm rot="10800000">
              <a:off x="10416846" y="2784859"/>
              <a:ext cx="409200" cy="273900"/>
            </a:xfrm>
            <a:prstGeom prst="straightConnector1">
              <a:avLst/>
            </a:prstGeom>
            <a:noFill/>
            <a:ln cap="flat" cmpd="sng" w="38100">
              <a:solidFill>
                <a:srgbClr val="70AD47"/>
              </a:solidFill>
              <a:prstDash val="solid"/>
              <a:round/>
              <a:headEnd len="med" w="med" type="none"/>
              <a:tailEnd len="med" w="med" type="triangle"/>
            </a:ln>
          </p:spPr>
        </p:cxnSp>
        <p:sp>
          <p:nvSpPr>
            <p:cNvPr id="410" name="Google Shape;410;p28"/>
            <p:cNvSpPr/>
            <p:nvPr/>
          </p:nvSpPr>
          <p:spPr>
            <a:xfrm>
              <a:off x="10624896" y="3058759"/>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C</a:t>
              </a:r>
              <a:endParaRPr b="1" sz="1200">
                <a:solidFill>
                  <a:schemeClr val="lt1"/>
                </a:solidFill>
                <a:latin typeface="Nunito"/>
                <a:ea typeface="Nunito"/>
                <a:cs typeface="Nunito"/>
                <a:sym typeface="Nunito"/>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pic>
        <p:nvPicPr>
          <p:cNvPr id="415" name="Google Shape;415;p29"/>
          <p:cNvPicPr preferRelativeResize="0"/>
          <p:nvPr/>
        </p:nvPicPr>
        <p:blipFill>
          <a:blip r:embed="rId3">
            <a:alphaModFix/>
          </a:blip>
          <a:stretch>
            <a:fillRect/>
          </a:stretch>
        </p:blipFill>
        <p:spPr>
          <a:xfrm>
            <a:off x="5549375" y="4686627"/>
            <a:ext cx="3111602" cy="1809162"/>
          </a:xfrm>
          <a:prstGeom prst="rect">
            <a:avLst/>
          </a:prstGeom>
          <a:noFill/>
          <a:ln>
            <a:noFill/>
          </a:ln>
        </p:spPr>
      </p:pic>
      <p:pic>
        <p:nvPicPr>
          <p:cNvPr id="416" name="Google Shape;416;p29"/>
          <p:cNvPicPr preferRelativeResize="0"/>
          <p:nvPr/>
        </p:nvPicPr>
        <p:blipFill>
          <a:blip r:embed="rId4">
            <a:alphaModFix/>
          </a:blip>
          <a:stretch>
            <a:fillRect/>
          </a:stretch>
        </p:blipFill>
        <p:spPr>
          <a:xfrm>
            <a:off x="4369000" y="1576225"/>
            <a:ext cx="2535074" cy="1591375"/>
          </a:xfrm>
          <a:prstGeom prst="rect">
            <a:avLst/>
          </a:prstGeom>
          <a:noFill/>
          <a:ln>
            <a:noFill/>
          </a:ln>
        </p:spPr>
      </p:pic>
      <p:pic>
        <p:nvPicPr>
          <p:cNvPr id="417" name="Google Shape;417;p29"/>
          <p:cNvPicPr preferRelativeResize="0"/>
          <p:nvPr/>
        </p:nvPicPr>
        <p:blipFill>
          <a:blip r:embed="rId5">
            <a:alphaModFix/>
          </a:blip>
          <a:stretch>
            <a:fillRect/>
          </a:stretch>
        </p:blipFill>
        <p:spPr>
          <a:xfrm>
            <a:off x="7139650" y="1552225"/>
            <a:ext cx="2701678" cy="1809174"/>
          </a:xfrm>
          <a:prstGeom prst="rect">
            <a:avLst/>
          </a:prstGeom>
          <a:noFill/>
          <a:ln>
            <a:noFill/>
          </a:ln>
        </p:spPr>
      </p:pic>
      <p:sp>
        <p:nvSpPr>
          <p:cNvPr id="418" name="Google Shape;418;p29"/>
          <p:cNvSpPr txBox="1"/>
          <p:nvPr/>
        </p:nvSpPr>
        <p:spPr>
          <a:xfrm>
            <a:off x="694400" y="1398498"/>
            <a:ext cx="3266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STANDALONE FRONT/REAR</a:t>
            </a:r>
            <a:r>
              <a:rPr lang="en" sz="1200">
                <a:solidFill>
                  <a:srgbClr val="ED3024"/>
                </a:solidFill>
                <a:latin typeface="Nunito"/>
                <a:ea typeface="Nunito"/>
                <a:cs typeface="Nunito"/>
                <a:sym typeface="Nunito"/>
              </a:rPr>
              <a:t> MOUNT BOM</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419" name="Google Shape;419;p29"/>
          <p:cNvSpPr txBox="1"/>
          <p:nvPr/>
        </p:nvSpPr>
        <p:spPr>
          <a:xfrm>
            <a:off x="1121725" y="1887095"/>
            <a:ext cx="3266400" cy="7104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2x M3x8mm Flat Head Cap Screw (FHCS)</a:t>
            </a:r>
            <a:endParaRPr sz="1200">
              <a:solidFill>
                <a:srgbClr val="9D959D"/>
              </a:solidFill>
              <a:latin typeface="Nunito"/>
              <a:ea typeface="Nunito"/>
              <a:cs typeface="Nunito"/>
              <a:sym typeface="Nunito"/>
            </a:endParaRPr>
          </a:p>
        </p:txBody>
      </p:sp>
      <p:sp>
        <p:nvSpPr>
          <p:cNvPr id="420" name="Google Shape;420;p29"/>
          <p:cNvSpPr/>
          <p:nvPr/>
        </p:nvSpPr>
        <p:spPr>
          <a:xfrm rot="-5400000">
            <a:off x="799275" y="1939018"/>
            <a:ext cx="213900" cy="299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421" name="Google Shape;421;p29"/>
          <p:cNvSpPr txBox="1"/>
          <p:nvPr/>
        </p:nvSpPr>
        <p:spPr>
          <a:xfrm>
            <a:off x="667725" y="1876618"/>
            <a:ext cx="477000" cy="3798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A</a:t>
            </a:r>
            <a:endParaRPr b="1" sz="1200">
              <a:solidFill>
                <a:schemeClr val="lt1"/>
              </a:solidFill>
              <a:highlight>
                <a:srgbClr val="70AD47"/>
              </a:highlight>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422" name="Google Shape;422;p29"/>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423" name="Google Shape;423;p29"/>
          <p:cNvSpPr txBox="1"/>
          <p:nvPr>
            <p:ph type="title"/>
          </p:nvPr>
        </p:nvSpPr>
        <p:spPr>
          <a:xfrm>
            <a:off x="364384" y="438503"/>
            <a:ext cx="2742600" cy="520200"/>
          </a:xfrm>
          <a:prstGeom prst="rect">
            <a:avLst/>
          </a:prstGeom>
        </p:spPr>
        <p:txBody>
          <a:bodyPr anchorCtr="0" anchor="t" bIns="116000" lIns="116000" spcFirstLastPara="1" rIns="116000" wrap="square" tIns="116000">
            <a:normAutofit fontScale="90000"/>
          </a:bodyPr>
          <a:lstStyle/>
          <a:p>
            <a:pPr indent="0" lvl="0" marL="0" rtl="0" algn="l">
              <a:spcBef>
                <a:spcPts val="0"/>
              </a:spcBef>
              <a:spcAft>
                <a:spcPts val="0"/>
              </a:spcAft>
              <a:buNone/>
            </a:pPr>
            <a:r>
              <a:rPr lang="en" sz="1522"/>
              <a:t>CHASSIS MOUNT OVERVIEW </a:t>
            </a:r>
            <a:r>
              <a:rPr lang="en" sz="1077"/>
              <a:t>(Rear Load configuration shown)</a:t>
            </a:r>
            <a:endParaRPr sz="1077"/>
          </a:p>
        </p:txBody>
      </p:sp>
      <p:grpSp>
        <p:nvGrpSpPr>
          <p:cNvPr id="424" name="Google Shape;424;p29"/>
          <p:cNvGrpSpPr/>
          <p:nvPr/>
        </p:nvGrpSpPr>
        <p:grpSpPr>
          <a:xfrm>
            <a:off x="667775" y="2463425"/>
            <a:ext cx="3782448" cy="1139767"/>
            <a:chOff x="800630" y="4935796"/>
            <a:chExt cx="4618374" cy="936000"/>
          </a:xfrm>
        </p:grpSpPr>
        <p:sp>
          <p:nvSpPr>
            <p:cNvPr id="425" name="Google Shape;425;p29"/>
            <p:cNvSpPr/>
            <p:nvPr/>
          </p:nvSpPr>
          <p:spPr>
            <a:xfrm rot="-5400000">
              <a:off x="765029" y="5326826"/>
              <a:ext cx="611400" cy="354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426" name="Google Shape;426;p29"/>
            <p:cNvSpPr txBox="1"/>
            <p:nvPr/>
          </p:nvSpPr>
          <p:spPr>
            <a:xfrm>
              <a:off x="800630" y="5087969"/>
              <a:ext cx="582300" cy="762900"/>
            </a:xfrm>
            <a:prstGeom prst="rect">
              <a:avLst/>
            </a:prstGeom>
            <a:noFill/>
            <a:ln>
              <a:noFill/>
            </a:ln>
          </p:spPr>
          <p:txBody>
            <a:bodyPr anchorCtr="0" anchor="t" bIns="116000" lIns="0" spcFirstLastPara="1" rIns="0" wrap="square" tIns="116000">
              <a:noAutofit/>
            </a:bodyPr>
            <a:lstStyle/>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B</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C</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D</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E</a:t>
              </a:r>
              <a:endParaRPr b="1" sz="1200">
                <a:solidFill>
                  <a:schemeClr val="lt1"/>
                </a:solidFill>
                <a:highlight>
                  <a:srgbClr val="FF9933"/>
                </a:highlight>
                <a:latin typeface="Nunito"/>
                <a:ea typeface="Nunito"/>
                <a:cs typeface="Nunito"/>
                <a:sym typeface="Nunito"/>
              </a:endParaRPr>
            </a:p>
          </p:txBody>
        </p:sp>
        <p:sp>
          <p:nvSpPr>
            <p:cNvPr id="427" name="Google Shape;427;p29"/>
            <p:cNvSpPr txBox="1"/>
            <p:nvPr/>
          </p:nvSpPr>
          <p:spPr>
            <a:xfrm>
              <a:off x="1354903" y="4935796"/>
              <a:ext cx="4064100" cy="9360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a:t>
              </a:r>
              <a:r>
                <a:rPr lang="en" sz="1200">
                  <a:solidFill>
                    <a:srgbClr val="9D959D"/>
                  </a:solidFill>
                  <a:latin typeface="Nunito"/>
                  <a:ea typeface="Nunito"/>
                  <a:cs typeface="Nunito"/>
                  <a:sym typeface="Nunito"/>
                </a:rPr>
                <a:t>Standalone_Mnt_Rear_R_[option]</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a:t>
              </a:r>
              <a:r>
                <a:rPr lang="en" sz="1200">
                  <a:solidFill>
                    <a:srgbClr val="9D959D"/>
                  </a:solidFill>
                  <a:latin typeface="Nunito"/>
                  <a:ea typeface="Nunito"/>
                  <a:cs typeface="Nunito"/>
                  <a:sym typeface="Nunito"/>
                </a:rPr>
                <a:t>Standalone_Mnt_Rear_R_[option]</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a:t>
              </a:r>
              <a:r>
                <a:rPr lang="en" sz="1200">
                  <a:solidFill>
                    <a:srgbClr val="9D959D"/>
                  </a:solidFill>
                  <a:latin typeface="Nunito"/>
                  <a:ea typeface="Nunito"/>
                  <a:cs typeface="Nunito"/>
                  <a:sym typeface="Nunito"/>
                </a:rPr>
                <a:t>Standalone_Mnt_Front_R_[option]</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Standalone_Mnt_Front_L_[option]</a:t>
              </a:r>
              <a:endParaRPr sz="1200">
                <a:solidFill>
                  <a:srgbClr val="9D959D"/>
                </a:solidFill>
                <a:latin typeface="Nunito"/>
                <a:ea typeface="Nunito"/>
                <a:cs typeface="Nunito"/>
                <a:sym typeface="Nunito"/>
              </a:endParaRPr>
            </a:p>
          </p:txBody>
        </p:sp>
      </p:grpSp>
      <p:sp>
        <p:nvSpPr>
          <p:cNvPr id="428" name="Google Shape;428;p29"/>
          <p:cNvSpPr txBox="1"/>
          <p:nvPr/>
        </p:nvSpPr>
        <p:spPr>
          <a:xfrm>
            <a:off x="681775" y="2196903"/>
            <a:ext cx="3770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STANDALONE FRONT/REAR MOUNT </a:t>
            </a:r>
            <a:r>
              <a:rPr lang="en" sz="1200">
                <a:solidFill>
                  <a:srgbClr val="ED3024"/>
                </a:solidFill>
                <a:latin typeface="Nunito"/>
                <a:ea typeface="Nunito"/>
                <a:cs typeface="Nunito"/>
                <a:sym typeface="Nunito"/>
              </a:rPr>
              <a:t>PARTS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429" name="Google Shape;429;p29"/>
          <p:cNvSpPr/>
          <p:nvPr/>
        </p:nvSpPr>
        <p:spPr>
          <a:xfrm>
            <a:off x="8159900" y="2903100"/>
            <a:ext cx="299100" cy="2604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F</a:t>
            </a:r>
            <a:endParaRPr b="1" sz="800">
              <a:solidFill>
                <a:schemeClr val="lt1"/>
              </a:solidFill>
              <a:latin typeface="Nunito"/>
              <a:ea typeface="Nunito"/>
              <a:cs typeface="Nunito"/>
              <a:sym typeface="Nunito"/>
            </a:endParaRPr>
          </a:p>
        </p:txBody>
      </p:sp>
      <p:graphicFrame>
        <p:nvGraphicFramePr>
          <p:cNvPr id="430" name="Google Shape;430;p29"/>
          <p:cNvGraphicFramePr/>
          <p:nvPr/>
        </p:nvGraphicFramePr>
        <p:xfrm>
          <a:off x="4005447" y="1233633"/>
          <a:ext cx="3000000" cy="3000000"/>
        </p:xfrm>
        <a:graphic>
          <a:graphicData uri="http://schemas.openxmlformats.org/drawingml/2006/table">
            <a:tbl>
              <a:tblPr>
                <a:noFill/>
                <a:tableStyleId>{2D0CF6D6-3A11-4359-98C5-76592DAF59D7}</a:tableStyleId>
              </a:tblPr>
              <a:tblGrid>
                <a:gridCol w="3266400"/>
              </a:tblGrid>
              <a:tr h="520275">
                <a:tc>
                  <a:txBody>
                    <a:bodyPr/>
                    <a:lstStyle/>
                    <a:p>
                      <a:pPr indent="0" lvl="0" marL="0" rtl="0" algn="ctr">
                        <a:spcBef>
                          <a:spcPts val="0"/>
                        </a:spcBef>
                        <a:spcAft>
                          <a:spcPts val="1000"/>
                        </a:spcAft>
                        <a:buNone/>
                      </a:pPr>
                      <a:r>
                        <a:rPr lang="en" sz="1000" u="sng">
                          <a:solidFill>
                            <a:srgbClr val="9D959D"/>
                          </a:solidFill>
                          <a:latin typeface="Nunito"/>
                          <a:ea typeface="Nunito"/>
                          <a:cs typeface="Nunito"/>
                          <a:sym typeface="Nunito"/>
                        </a:rPr>
                        <a:t>STANDALONE FRONT/REAR MOUNT</a:t>
                      </a:r>
                      <a:endParaRPr sz="1000" u="sng">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grpSp>
        <p:nvGrpSpPr>
          <p:cNvPr id="431" name="Google Shape;431;p29"/>
          <p:cNvGrpSpPr/>
          <p:nvPr/>
        </p:nvGrpSpPr>
        <p:grpSpPr>
          <a:xfrm>
            <a:off x="4003438" y="2819369"/>
            <a:ext cx="668131" cy="360800"/>
            <a:chOff x="1865305" y="5671194"/>
            <a:chExt cx="532800" cy="229050"/>
          </a:xfrm>
        </p:grpSpPr>
        <p:cxnSp>
          <p:nvCxnSpPr>
            <p:cNvPr id="432" name="Google Shape;432;p29"/>
            <p:cNvCxnSpPr>
              <a:stCxn id="433" idx="3"/>
            </p:cNvCxnSpPr>
            <p:nvPr/>
          </p:nvCxnSpPr>
          <p:spPr>
            <a:xfrm flipH="1" rot="10800000">
              <a:off x="2103805" y="5671194"/>
              <a:ext cx="294300" cy="146400"/>
            </a:xfrm>
            <a:prstGeom prst="straightConnector1">
              <a:avLst/>
            </a:prstGeom>
            <a:noFill/>
            <a:ln cap="flat" cmpd="sng" w="38100">
              <a:solidFill>
                <a:srgbClr val="FF9933"/>
              </a:solidFill>
              <a:prstDash val="solid"/>
              <a:round/>
              <a:headEnd len="med" w="med" type="none"/>
              <a:tailEnd len="med" w="med" type="triangle"/>
            </a:ln>
          </p:spPr>
        </p:cxnSp>
        <p:sp>
          <p:nvSpPr>
            <p:cNvPr id="433" name="Google Shape;433;p29"/>
            <p:cNvSpPr/>
            <p:nvPr/>
          </p:nvSpPr>
          <p:spPr>
            <a:xfrm>
              <a:off x="1865305" y="5734944"/>
              <a:ext cx="238500" cy="165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B</a:t>
              </a:r>
              <a:endParaRPr b="1" sz="800">
                <a:solidFill>
                  <a:schemeClr val="lt1"/>
                </a:solidFill>
                <a:latin typeface="Nunito"/>
                <a:ea typeface="Nunito"/>
                <a:cs typeface="Nunito"/>
                <a:sym typeface="Nunito"/>
              </a:endParaRPr>
            </a:p>
          </p:txBody>
        </p:sp>
      </p:grpSp>
      <p:graphicFrame>
        <p:nvGraphicFramePr>
          <p:cNvPr id="434" name="Google Shape;434;p29"/>
          <p:cNvGraphicFramePr/>
          <p:nvPr/>
        </p:nvGraphicFramePr>
        <p:xfrm>
          <a:off x="7464298" y="1244222"/>
          <a:ext cx="3000000" cy="3000000"/>
        </p:xfrm>
        <a:graphic>
          <a:graphicData uri="http://schemas.openxmlformats.org/drawingml/2006/table">
            <a:tbl>
              <a:tblPr>
                <a:noFill/>
                <a:tableStyleId>{2D0CF6D6-3A11-4359-98C5-76592DAF59D7}</a:tableStyleId>
              </a:tblPr>
              <a:tblGrid>
                <a:gridCol w="2252350"/>
              </a:tblGrid>
              <a:tr h="356700">
                <a:tc>
                  <a:txBody>
                    <a:bodyPr/>
                    <a:lstStyle/>
                    <a:p>
                      <a:pPr indent="0" lvl="0" marL="0" rtl="0" algn="ctr">
                        <a:spcBef>
                          <a:spcPts val="0"/>
                        </a:spcBef>
                        <a:spcAft>
                          <a:spcPts val="1000"/>
                        </a:spcAft>
                        <a:buNone/>
                      </a:pPr>
                      <a:r>
                        <a:rPr lang="en" sz="1000" u="sng">
                          <a:solidFill>
                            <a:srgbClr val="9D959D"/>
                          </a:solidFill>
                          <a:latin typeface="Nunito"/>
                          <a:ea typeface="Nunito"/>
                          <a:cs typeface="Nunito"/>
                          <a:sym typeface="Nunito"/>
                        </a:rPr>
                        <a:t>STANDALONE CENTER MOUNT</a:t>
                      </a:r>
                      <a:endParaRPr sz="1000" u="sng">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grpSp>
        <p:nvGrpSpPr>
          <p:cNvPr id="435" name="Google Shape;435;p29"/>
          <p:cNvGrpSpPr/>
          <p:nvPr/>
        </p:nvGrpSpPr>
        <p:grpSpPr>
          <a:xfrm>
            <a:off x="4992863" y="2620184"/>
            <a:ext cx="299079" cy="559984"/>
            <a:chOff x="1865305" y="5544744"/>
            <a:chExt cx="238500" cy="355500"/>
          </a:xfrm>
        </p:grpSpPr>
        <p:cxnSp>
          <p:nvCxnSpPr>
            <p:cNvPr id="436" name="Google Shape;436;p29"/>
            <p:cNvCxnSpPr>
              <a:stCxn id="437" idx="0"/>
            </p:cNvCxnSpPr>
            <p:nvPr/>
          </p:nvCxnSpPr>
          <p:spPr>
            <a:xfrm rot="10800000">
              <a:off x="1891855" y="5544744"/>
              <a:ext cx="92700" cy="190200"/>
            </a:xfrm>
            <a:prstGeom prst="straightConnector1">
              <a:avLst/>
            </a:prstGeom>
            <a:noFill/>
            <a:ln cap="flat" cmpd="sng" w="38100">
              <a:solidFill>
                <a:srgbClr val="FF9933"/>
              </a:solidFill>
              <a:prstDash val="solid"/>
              <a:round/>
              <a:headEnd len="med" w="med" type="none"/>
              <a:tailEnd len="med" w="med" type="triangle"/>
            </a:ln>
          </p:spPr>
        </p:cxnSp>
        <p:sp>
          <p:nvSpPr>
            <p:cNvPr id="437" name="Google Shape;437;p29"/>
            <p:cNvSpPr/>
            <p:nvPr/>
          </p:nvSpPr>
          <p:spPr>
            <a:xfrm>
              <a:off x="1865305" y="5734944"/>
              <a:ext cx="238500" cy="165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C</a:t>
              </a:r>
              <a:endParaRPr b="1" sz="800">
                <a:solidFill>
                  <a:schemeClr val="lt1"/>
                </a:solidFill>
                <a:latin typeface="Nunito"/>
                <a:ea typeface="Nunito"/>
                <a:cs typeface="Nunito"/>
                <a:sym typeface="Nunito"/>
              </a:endParaRPr>
            </a:p>
          </p:txBody>
        </p:sp>
      </p:grpSp>
      <p:grpSp>
        <p:nvGrpSpPr>
          <p:cNvPr id="438" name="Google Shape;438;p29"/>
          <p:cNvGrpSpPr/>
          <p:nvPr/>
        </p:nvGrpSpPr>
        <p:grpSpPr>
          <a:xfrm>
            <a:off x="5864313" y="3131082"/>
            <a:ext cx="598910" cy="513436"/>
            <a:chOff x="1865305" y="5574294"/>
            <a:chExt cx="477600" cy="325950"/>
          </a:xfrm>
        </p:grpSpPr>
        <p:cxnSp>
          <p:nvCxnSpPr>
            <p:cNvPr id="439" name="Google Shape;439;p29"/>
            <p:cNvCxnSpPr>
              <a:stCxn id="440" idx="3"/>
            </p:cNvCxnSpPr>
            <p:nvPr/>
          </p:nvCxnSpPr>
          <p:spPr>
            <a:xfrm flipH="1" rot="10800000">
              <a:off x="2103805" y="5574294"/>
              <a:ext cx="239100" cy="243300"/>
            </a:xfrm>
            <a:prstGeom prst="straightConnector1">
              <a:avLst/>
            </a:prstGeom>
            <a:noFill/>
            <a:ln cap="flat" cmpd="sng" w="38100">
              <a:solidFill>
                <a:srgbClr val="FF9933"/>
              </a:solidFill>
              <a:prstDash val="solid"/>
              <a:round/>
              <a:headEnd len="med" w="med" type="none"/>
              <a:tailEnd len="med" w="med" type="triangle"/>
            </a:ln>
          </p:spPr>
        </p:cxnSp>
        <p:sp>
          <p:nvSpPr>
            <p:cNvPr id="440" name="Google Shape;440;p29"/>
            <p:cNvSpPr/>
            <p:nvPr/>
          </p:nvSpPr>
          <p:spPr>
            <a:xfrm>
              <a:off x="1865305" y="5734944"/>
              <a:ext cx="238500" cy="165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D</a:t>
              </a:r>
              <a:endParaRPr b="1" sz="800">
                <a:solidFill>
                  <a:schemeClr val="lt1"/>
                </a:solidFill>
                <a:latin typeface="Nunito"/>
                <a:ea typeface="Nunito"/>
                <a:cs typeface="Nunito"/>
                <a:sym typeface="Nunito"/>
              </a:endParaRPr>
            </a:p>
          </p:txBody>
        </p:sp>
      </p:grpSp>
      <p:grpSp>
        <p:nvGrpSpPr>
          <p:cNvPr id="441" name="Google Shape;441;p29"/>
          <p:cNvGrpSpPr/>
          <p:nvPr/>
        </p:nvGrpSpPr>
        <p:grpSpPr>
          <a:xfrm>
            <a:off x="6415738" y="2879739"/>
            <a:ext cx="327858" cy="802879"/>
            <a:chOff x="1865305" y="5390544"/>
            <a:chExt cx="261450" cy="509700"/>
          </a:xfrm>
        </p:grpSpPr>
        <p:cxnSp>
          <p:nvCxnSpPr>
            <p:cNvPr id="442" name="Google Shape;442;p29"/>
            <p:cNvCxnSpPr>
              <a:stCxn id="443" idx="0"/>
            </p:cNvCxnSpPr>
            <p:nvPr/>
          </p:nvCxnSpPr>
          <p:spPr>
            <a:xfrm flipH="1" rot="10800000">
              <a:off x="1984555" y="5390544"/>
              <a:ext cx="142200" cy="344400"/>
            </a:xfrm>
            <a:prstGeom prst="straightConnector1">
              <a:avLst/>
            </a:prstGeom>
            <a:noFill/>
            <a:ln cap="flat" cmpd="sng" w="38100">
              <a:solidFill>
                <a:srgbClr val="FF9933"/>
              </a:solidFill>
              <a:prstDash val="solid"/>
              <a:round/>
              <a:headEnd len="med" w="med" type="none"/>
              <a:tailEnd len="med" w="med" type="triangle"/>
            </a:ln>
          </p:spPr>
        </p:cxnSp>
        <p:sp>
          <p:nvSpPr>
            <p:cNvPr id="443" name="Google Shape;443;p29"/>
            <p:cNvSpPr/>
            <p:nvPr/>
          </p:nvSpPr>
          <p:spPr>
            <a:xfrm>
              <a:off x="1865305" y="5734944"/>
              <a:ext cx="238500" cy="165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E</a:t>
              </a:r>
              <a:endParaRPr b="1" sz="1200">
                <a:solidFill>
                  <a:schemeClr val="lt1"/>
                </a:solidFill>
                <a:latin typeface="Nunito"/>
                <a:ea typeface="Nunito"/>
                <a:cs typeface="Nunito"/>
                <a:sym typeface="Nunito"/>
              </a:endParaRPr>
            </a:p>
          </p:txBody>
        </p:sp>
      </p:grpSp>
      <p:sp>
        <p:nvSpPr>
          <p:cNvPr id="444" name="Google Shape;444;p29"/>
          <p:cNvSpPr txBox="1"/>
          <p:nvPr/>
        </p:nvSpPr>
        <p:spPr>
          <a:xfrm>
            <a:off x="1304000" y="4371482"/>
            <a:ext cx="34947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FILAMENTALIST ENCLOSURE </a:t>
            </a:r>
            <a:r>
              <a:rPr lang="en" sz="1200">
                <a:solidFill>
                  <a:srgbClr val="ED3024"/>
                </a:solidFill>
                <a:latin typeface="Nunito"/>
                <a:ea typeface="Nunito"/>
                <a:cs typeface="Nunito"/>
                <a:sym typeface="Nunito"/>
              </a:rPr>
              <a:t>MOUNT BOM</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445" name="Google Shape;445;p29"/>
          <p:cNvSpPr txBox="1"/>
          <p:nvPr/>
        </p:nvSpPr>
        <p:spPr>
          <a:xfrm>
            <a:off x="1731325" y="4872482"/>
            <a:ext cx="3111600" cy="7104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2x M3x8mm Flat Head Cap Screw (FHCS)</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4</a:t>
            </a:r>
            <a:r>
              <a:rPr lang="en" sz="1200">
                <a:solidFill>
                  <a:srgbClr val="9D959D"/>
                </a:solidFill>
                <a:latin typeface="Nunito"/>
                <a:ea typeface="Nunito"/>
                <a:cs typeface="Nunito"/>
                <a:sym typeface="Nunito"/>
              </a:rPr>
              <a:t>x M3x12mm Socket Head Cap Screw (SHCS)</a:t>
            </a:r>
            <a:endParaRPr sz="1200">
              <a:solidFill>
                <a:srgbClr val="9D959D"/>
              </a:solidFill>
              <a:latin typeface="Nunito"/>
              <a:ea typeface="Nunito"/>
              <a:cs typeface="Nunito"/>
              <a:sym typeface="Nunito"/>
            </a:endParaRPr>
          </a:p>
        </p:txBody>
      </p:sp>
      <p:sp>
        <p:nvSpPr>
          <p:cNvPr id="446" name="Google Shape;446;p29"/>
          <p:cNvSpPr/>
          <p:nvPr/>
        </p:nvSpPr>
        <p:spPr>
          <a:xfrm rot="-5400000">
            <a:off x="1216875" y="5116357"/>
            <a:ext cx="597900" cy="299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447" name="Google Shape;447;p29"/>
          <p:cNvSpPr txBox="1"/>
          <p:nvPr/>
        </p:nvSpPr>
        <p:spPr>
          <a:xfrm>
            <a:off x="1277325" y="4862007"/>
            <a:ext cx="477000" cy="8955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A</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B</a:t>
            </a:r>
            <a:endParaRPr sz="1200">
              <a:solidFill>
                <a:srgbClr val="9D959D"/>
              </a:solidFill>
              <a:latin typeface="Nunito"/>
              <a:ea typeface="Nunito"/>
              <a:cs typeface="Nunito"/>
              <a:sym typeface="Nunito"/>
            </a:endParaRPr>
          </a:p>
        </p:txBody>
      </p:sp>
      <p:sp>
        <p:nvSpPr>
          <p:cNvPr id="448" name="Google Shape;448;p29"/>
          <p:cNvSpPr txBox="1"/>
          <p:nvPr/>
        </p:nvSpPr>
        <p:spPr>
          <a:xfrm>
            <a:off x="1291375" y="5676411"/>
            <a:ext cx="3770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FILAMENTALIST ENCLOSURE MOUNT</a:t>
            </a:r>
            <a:r>
              <a:rPr lang="en" sz="1200">
                <a:solidFill>
                  <a:srgbClr val="ED3024"/>
                </a:solidFill>
                <a:latin typeface="Nunito"/>
                <a:ea typeface="Nunito"/>
                <a:cs typeface="Nunito"/>
                <a:sym typeface="Nunito"/>
              </a:rPr>
              <a:t> PARTS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grpSp>
        <p:nvGrpSpPr>
          <p:cNvPr id="449" name="Google Shape;449;p29"/>
          <p:cNvGrpSpPr/>
          <p:nvPr/>
        </p:nvGrpSpPr>
        <p:grpSpPr>
          <a:xfrm>
            <a:off x="4735108" y="2407361"/>
            <a:ext cx="396909" cy="1237162"/>
            <a:chOff x="6785220" y="1274794"/>
            <a:chExt cx="402300" cy="785400"/>
          </a:xfrm>
        </p:grpSpPr>
        <p:cxnSp>
          <p:nvCxnSpPr>
            <p:cNvPr id="450" name="Google Shape;450;p29"/>
            <p:cNvCxnSpPr>
              <a:stCxn id="451" idx="0"/>
            </p:cNvCxnSpPr>
            <p:nvPr/>
          </p:nvCxnSpPr>
          <p:spPr>
            <a:xfrm rot="10800000">
              <a:off x="6837870" y="1274794"/>
              <a:ext cx="148500" cy="546900"/>
            </a:xfrm>
            <a:prstGeom prst="straightConnector1">
              <a:avLst/>
            </a:prstGeom>
            <a:noFill/>
            <a:ln cap="flat" cmpd="sng" w="38100">
              <a:solidFill>
                <a:srgbClr val="70AD47"/>
              </a:solidFill>
              <a:prstDash val="solid"/>
              <a:round/>
              <a:headEnd len="med" w="med" type="none"/>
              <a:tailEnd len="med" w="med" type="triangle"/>
            </a:ln>
          </p:spPr>
        </p:cxnSp>
        <p:sp>
          <p:nvSpPr>
            <p:cNvPr id="451" name="Google Shape;451;p29"/>
            <p:cNvSpPr/>
            <p:nvPr/>
          </p:nvSpPr>
          <p:spPr>
            <a:xfrm>
              <a:off x="6785220" y="1821694"/>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cxnSp>
        <p:nvCxnSpPr>
          <p:cNvPr id="452" name="Google Shape;452;p29"/>
          <p:cNvCxnSpPr>
            <a:stCxn id="451" idx="3"/>
          </p:cNvCxnSpPr>
          <p:nvPr/>
        </p:nvCxnSpPr>
        <p:spPr>
          <a:xfrm flipH="1" rot="10800000">
            <a:off x="5132017" y="2938880"/>
            <a:ext cx="1338600" cy="517800"/>
          </a:xfrm>
          <a:prstGeom prst="straightConnector1">
            <a:avLst/>
          </a:prstGeom>
          <a:noFill/>
          <a:ln cap="flat" cmpd="sng" w="38100">
            <a:solidFill>
              <a:srgbClr val="70AD47"/>
            </a:solidFill>
            <a:prstDash val="solid"/>
            <a:round/>
            <a:headEnd len="med" w="med" type="none"/>
            <a:tailEnd len="med" w="med" type="triangle"/>
          </a:ln>
        </p:spPr>
      </p:cxnSp>
      <p:grpSp>
        <p:nvGrpSpPr>
          <p:cNvPr id="453" name="Google Shape;453;p29"/>
          <p:cNvGrpSpPr/>
          <p:nvPr/>
        </p:nvGrpSpPr>
        <p:grpSpPr>
          <a:xfrm>
            <a:off x="1277375" y="5928175"/>
            <a:ext cx="3782448" cy="1139767"/>
            <a:chOff x="800630" y="4935796"/>
            <a:chExt cx="4618374" cy="936000"/>
          </a:xfrm>
        </p:grpSpPr>
        <p:sp>
          <p:nvSpPr>
            <p:cNvPr id="454" name="Google Shape;454;p29"/>
            <p:cNvSpPr/>
            <p:nvPr/>
          </p:nvSpPr>
          <p:spPr>
            <a:xfrm rot="-5400000">
              <a:off x="765029" y="5326826"/>
              <a:ext cx="611400" cy="354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455" name="Google Shape;455;p29"/>
            <p:cNvSpPr txBox="1"/>
            <p:nvPr/>
          </p:nvSpPr>
          <p:spPr>
            <a:xfrm>
              <a:off x="800630" y="5087969"/>
              <a:ext cx="582300" cy="762900"/>
            </a:xfrm>
            <a:prstGeom prst="rect">
              <a:avLst/>
            </a:prstGeom>
            <a:noFill/>
            <a:ln>
              <a:noFill/>
            </a:ln>
          </p:spPr>
          <p:txBody>
            <a:bodyPr anchorCtr="0" anchor="t" bIns="116000" lIns="0" spcFirstLastPara="1" rIns="0" wrap="square" tIns="116000">
              <a:noAutofit/>
            </a:bodyPr>
            <a:lstStyle/>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B</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C</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D</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E</a:t>
              </a:r>
              <a:endParaRPr b="1" sz="1200">
                <a:solidFill>
                  <a:schemeClr val="lt1"/>
                </a:solidFill>
                <a:highlight>
                  <a:srgbClr val="FF9933"/>
                </a:highlight>
                <a:latin typeface="Nunito"/>
                <a:ea typeface="Nunito"/>
                <a:cs typeface="Nunito"/>
                <a:sym typeface="Nunito"/>
              </a:endParaRPr>
            </a:p>
          </p:txBody>
        </p:sp>
        <p:sp>
          <p:nvSpPr>
            <p:cNvPr id="456" name="Google Shape;456;p29"/>
            <p:cNvSpPr txBox="1"/>
            <p:nvPr/>
          </p:nvSpPr>
          <p:spPr>
            <a:xfrm>
              <a:off x="1354903" y="4935796"/>
              <a:ext cx="4064100" cy="9360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a:t>
              </a:r>
              <a:r>
                <a:rPr lang="en" sz="1200">
                  <a:solidFill>
                    <a:srgbClr val="9D959D"/>
                  </a:solidFill>
                  <a:latin typeface="Nunito"/>
                  <a:ea typeface="Nunito"/>
                  <a:cs typeface="Nunito"/>
                  <a:sym typeface="Nunito"/>
                </a:rPr>
                <a:t>Fil_Encl_Rear_Mnt_R_[option]</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a:t>
              </a:r>
              <a:r>
                <a:rPr lang="en" sz="1200">
                  <a:solidFill>
                    <a:srgbClr val="9D959D"/>
                  </a:solidFill>
                  <a:latin typeface="Nunito"/>
                  <a:ea typeface="Nunito"/>
                  <a:cs typeface="Nunito"/>
                  <a:sym typeface="Nunito"/>
                </a:rPr>
                <a:t>Fil_Encl_Rear_Mnt_L_[option]</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Fil_Encl_Frnt_Mnt_R_[option]</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a:t>
              </a:r>
              <a:r>
                <a:rPr lang="en" sz="1200">
                  <a:solidFill>
                    <a:srgbClr val="9D959D"/>
                  </a:solidFill>
                  <a:latin typeface="Nunito"/>
                  <a:ea typeface="Nunito"/>
                  <a:cs typeface="Nunito"/>
                  <a:sym typeface="Nunito"/>
                </a:rPr>
                <a:t>Fil_Encl_Frnt_Mnt_L_[option]</a:t>
              </a:r>
              <a:endParaRPr sz="1200">
                <a:solidFill>
                  <a:srgbClr val="9D959D"/>
                </a:solidFill>
                <a:latin typeface="Nunito"/>
                <a:ea typeface="Nunito"/>
                <a:cs typeface="Nunito"/>
                <a:sym typeface="Nunito"/>
              </a:endParaRPr>
            </a:p>
          </p:txBody>
        </p:sp>
      </p:grpSp>
      <p:graphicFrame>
        <p:nvGraphicFramePr>
          <p:cNvPr id="457" name="Google Shape;457;p29"/>
          <p:cNvGraphicFramePr/>
          <p:nvPr/>
        </p:nvGraphicFramePr>
        <p:xfrm>
          <a:off x="6014697" y="4389458"/>
          <a:ext cx="3000000" cy="3000000"/>
        </p:xfrm>
        <a:graphic>
          <a:graphicData uri="http://schemas.openxmlformats.org/drawingml/2006/table">
            <a:tbl>
              <a:tblPr>
                <a:noFill/>
                <a:tableStyleId>{2D0CF6D6-3A11-4359-98C5-76592DAF59D7}</a:tableStyleId>
              </a:tblPr>
              <a:tblGrid>
                <a:gridCol w="3266400"/>
              </a:tblGrid>
              <a:tr h="520275">
                <a:tc>
                  <a:txBody>
                    <a:bodyPr/>
                    <a:lstStyle/>
                    <a:p>
                      <a:pPr indent="0" lvl="0" marL="0" rtl="0" algn="ctr">
                        <a:spcBef>
                          <a:spcPts val="0"/>
                        </a:spcBef>
                        <a:spcAft>
                          <a:spcPts val="1000"/>
                        </a:spcAft>
                        <a:buNone/>
                      </a:pPr>
                      <a:r>
                        <a:rPr lang="en" sz="1000" u="sng">
                          <a:solidFill>
                            <a:srgbClr val="9D959D"/>
                          </a:solidFill>
                          <a:latin typeface="Nunito"/>
                          <a:ea typeface="Nunito"/>
                          <a:cs typeface="Nunito"/>
                          <a:sym typeface="Nunito"/>
                        </a:rPr>
                        <a:t>FILAMENTALIST ENCLOSURE</a:t>
                      </a:r>
                      <a:r>
                        <a:rPr lang="en" sz="1000" u="sng">
                          <a:solidFill>
                            <a:srgbClr val="9D959D"/>
                          </a:solidFill>
                          <a:latin typeface="Nunito"/>
                          <a:ea typeface="Nunito"/>
                          <a:cs typeface="Nunito"/>
                          <a:sym typeface="Nunito"/>
                        </a:rPr>
                        <a:t> MOUNT</a:t>
                      </a:r>
                      <a:endParaRPr sz="1000" u="sng">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grpSp>
        <p:nvGrpSpPr>
          <p:cNvPr id="458" name="Google Shape;458;p29"/>
          <p:cNvGrpSpPr/>
          <p:nvPr/>
        </p:nvGrpSpPr>
        <p:grpSpPr>
          <a:xfrm>
            <a:off x="5071513" y="5804759"/>
            <a:ext cx="668131" cy="360800"/>
            <a:chOff x="1865305" y="5671194"/>
            <a:chExt cx="532800" cy="229050"/>
          </a:xfrm>
        </p:grpSpPr>
        <p:cxnSp>
          <p:nvCxnSpPr>
            <p:cNvPr id="459" name="Google Shape;459;p29"/>
            <p:cNvCxnSpPr>
              <a:stCxn id="460" idx="3"/>
            </p:cNvCxnSpPr>
            <p:nvPr/>
          </p:nvCxnSpPr>
          <p:spPr>
            <a:xfrm flipH="1" rot="10800000">
              <a:off x="2103805" y="5671194"/>
              <a:ext cx="294300" cy="146400"/>
            </a:xfrm>
            <a:prstGeom prst="straightConnector1">
              <a:avLst/>
            </a:prstGeom>
            <a:noFill/>
            <a:ln cap="flat" cmpd="sng" w="38100">
              <a:solidFill>
                <a:srgbClr val="FF9933"/>
              </a:solidFill>
              <a:prstDash val="solid"/>
              <a:round/>
              <a:headEnd len="med" w="med" type="none"/>
              <a:tailEnd len="med" w="med" type="triangle"/>
            </a:ln>
          </p:spPr>
        </p:cxnSp>
        <p:sp>
          <p:nvSpPr>
            <p:cNvPr id="460" name="Google Shape;460;p29"/>
            <p:cNvSpPr/>
            <p:nvPr/>
          </p:nvSpPr>
          <p:spPr>
            <a:xfrm>
              <a:off x="1865305" y="5734944"/>
              <a:ext cx="238500" cy="165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B</a:t>
              </a:r>
              <a:endParaRPr b="1" sz="800">
                <a:solidFill>
                  <a:schemeClr val="lt1"/>
                </a:solidFill>
                <a:latin typeface="Nunito"/>
                <a:ea typeface="Nunito"/>
                <a:cs typeface="Nunito"/>
                <a:sym typeface="Nunito"/>
              </a:endParaRPr>
            </a:p>
          </p:txBody>
        </p:sp>
      </p:grpSp>
      <p:grpSp>
        <p:nvGrpSpPr>
          <p:cNvPr id="461" name="Google Shape;461;p29"/>
          <p:cNvGrpSpPr/>
          <p:nvPr/>
        </p:nvGrpSpPr>
        <p:grpSpPr>
          <a:xfrm>
            <a:off x="5939310" y="5690111"/>
            <a:ext cx="378269" cy="674816"/>
            <a:chOff x="1802155" y="5471844"/>
            <a:chExt cx="301650" cy="428400"/>
          </a:xfrm>
        </p:grpSpPr>
        <p:cxnSp>
          <p:nvCxnSpPr>
            <p:cNvPr id="462" name="Google Shape;462;p29"/>
            <p:cNvCxnSpPr>
              <a:stCxn id="463" idx="0"/>
            </p:cNvCxnSpPr>
            <p:nvPr/>
          </p:nvCxnSpPr>
          <p:spPr>
            <a:xfrm rot="10800000">
              <a:off x="1802155" y="5471844"/>
              <a:ext cx="182400" cy="263100"/>
            </a:xfrm>
            <a:prstGeom prst="straightConnector1">
              <a:avLst/>
            </a:prstGeom>
            <a:noFill/>
            <a:ln cap="flat" cmpd="sng" w="38100">
              <a:solidFill>
                <a:srgbClr val="FF9933"/>
              </a:solidFill>
              <a:prstDash val="solid"/>
              <a:round/>
              <a:headEnd len="med" w="med" type="none"/>
              <a:tailEnd len="med" w="med" type="triangle"/>
            </a:ln>
          </p:spPr>
        </p:cxnSp>
        <p:sp>
          <p:nvSpPr>
            <p:cNvPr id="463" name="Google Shape;463;p29"/>
            <p:cNvSpPr/>
            <p:nvPr/>
          </p:nvSpPr>
          <p:spPr>
            <a:xfrm>
              <a:off x="1865305" y="5734944"/>
              <a:ext cx="238500" cy="165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C</a:t>
              </a:r>
              <a:endParaRPr b="1" sz="800">
                <a:solidFill>
                  <a:schemeClr val="lt1"/>
                </a:solidFill>
                <a:latin typeface="Nunito"/>
                <a:ea typeface="Nunito"/>
                <a:cs typeface="Nunito"/>
                <a:sym typeface="Nunito"/>
              </a:endParaRPr>
            </a:p>
          </p:txBody>
        </p:sp>
      </p:grpSp>
      <p:grpSp>
        <p:nvGrpSpPr>
          <p:cNvPr id="464" name="Google Shape;464;p29"/>
          <p:cNvGrpSpPr/>
          <p:nvPr/>
        </p:nvGrpSpPr>
        <p:grpSpPr>
          <a:xfrm>
            <a:off x="7715063" y="6433972"/>
            <a:ext cx="598910" cy="513436"/>
            <a:chOff x="1865305" y="5574294"/>
            <a:chExt cx="477600" cy="325950"/>
          </a:xfrm>
        </p:grpSpPr>
        <p:cxnSp>
          <p:nvCxnSpPr>
            <p:cNvPr id="465" name="Google Shape;465;p29"/>
            <p:cNvCxnSpPr>
              <a:stCxn id="466" idx="3"/>
            </p:cNvCxnSpPr>
            <p:nvPr/>
          </p:nvCxnSpPr>
          <p:spPr>
            <a:xfrm flipH="1" rot="10800000">
              <a:off x="2103805" y="5574294"/>
              <a:ext cx="239100" cy="243300"/>
            </a:xfrm>
            <a:prstGeom prst="straightConnector1">
              <a:avLst/>
            </a:prstGeom>
            <a:noFill/>
            <a:ln cap="flat" cmpd="sng" w="38100">
              <a:solidFill>
                <a:srgbClr val="FF9933"/>
              </a:solidFill>
              <a:prstDash val="solid"/>
              <a:round/>
              <a:headEnd len="med" w="med" type="none"/>
              <a:tailEnd len="med" w="med" type="triangle"/>
            </a:ln>
          </p:spPr>
        </p:cxnSp>
        <p:sp>
          <p:nvSpPr>
            <p:cNvPr id="466" name="Google Shape;466;p29"/>
            <p:cNvSpPr/>
            <p:nvPr/>
          </p:nvSpPr>
          <p:spPr>
            <a:xfrm>
              <a:off x="1865305" y="5734944"/>
              <a:ext cx="238500" cy="165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D</a:t>
              </a:r>
              <a:endParaRPr b="1" sz="800">
                <a:solidFill>
                  <a:schemeClr val="lt1"/>
                </a:solidFill>
                <a:latin typeface="Nunito"/>
                <a:ea typeface="Nunito"/>
                <a:cs typeface="Nunito"/>
                <a:sym typeface="Nunito"/>
              </a:endParaRPr>
            </a:p>
          </p:txBody>
        </p:sp>
      </p:grpSp>
      <p:grpSp>
        <p:nvGrpSpPr>
          <p:cNvPr id="467" name="Google Shape;467;p29"/>
          <p:cNvGrpSpPr/>
          <p:nvPr/>
        </p:nvGrpSpPr>
        <p:grpSpPr>
          <a:xfrm>
            <a:off x="5383295" y="4654040"/>
            <a:ext cx="561326" cy="725852"/>
            <a:chOff x="6974747" y="1824408"/>
            <a:chExt cx="568950" cy="460800"/>
          </a:xfrm>
        </p:grpSpPr>
        <p:cxnSp>
          <p:nvCxnSpPr>
            <p:cNvPr id="468" name="Google Shape;468;p29"/>
            <p:cNvCxnSpPr>
              <a:stCxn id="469" idx="2"/>
            </p:cNvCxnSpPr>
            <p:nvPr/>
          </p:nvCxnSpPr>
          <p:spPr>
            <a:xfrm>
              <a:off x="7175897" y="2062908"/>
              <a:ext cx="367800" cy="222300"/>
            </a:xfrm>
            <a:prstGeom prst="straightConnector1">
              <a:avLst/>
            </a:prstGeom>
            <a:noFill/>
            <a:ln cap="flat" cmpd="sng" w="38100">
              <a:solidFill>
                <a:srgbClr val="70AD47"/>
              </a:solidFill>
              <a:prstDash val="solid"/>
              <a:round/>
              <a:headEnd len="med" w="med" type="none"/>
              <a:tailEnd len="med" w="med" type="triangle"/>
            </a:ln>
          </p:spPr>
        </p:cxnSp>
        <p:sp>
          <p:nvSpPr>
            <p:cNvPr id="469" name="Google Shape;469;p29"/>
            <p:cNvSpPr/>
            <p:nvPr/>
          </p:nvSpPr>
          <p:spPr>
            <a:xfrm>
              <a:off x="6974747" y="1824408"/>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sp>
        <p:nvSpPr>
          <p:cNvPr id="470" name="Google Shape;470;p29"/>
          <p:cNvSpPr/>
          <p:nvPr/>
        </p:nvSpPr>
        <p:spPr>
          <a:xfrm>
            <a:off x="8275163" y="6687028"/>
            <a:ext cx="299100" cy="2604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E</a:t>
            </a:r>
            <a:endParaRPr b="1" sz="800">
              <a:solidFill>
                <a:schemeClr val="lt1"/>
              </a:solidFill>
              <a:latin typeface="Nunito"/>
              <a:ea typeface="Nunito"/>
              <a:cs typeface="Nunito"/>
              <a:sym typeface="Nunito"/>
            </a:endParaRPr>
          </a:p>
        </p:txBody>
      </p:sp>
      <p:cxnSp>
        <p:nvCxnSpPr>
          <p:cNvPr id="471" name="Google Shape;471;p29"/>
          <p:cNvCxnSpPr>
            <a:stCxn id="470" idx="0"/>
          </p:cNvCxnSpPr>
          <p:nvPr/>
        </p:nvCxnSpPr>
        <p:spPr>
          <a:xfrm flipH="1" rot="10800000">
            <a:off x="8424713" y="6170128"/>
            <a:ext cx="156300" cy="516900"/>
          </a:xfrm>
          <a:prstGeom prst="straightConnector1">
            <a:avLst/>
          </a:prstGeom>
          <a:noFill/>
          <a:ln cap="flat" cmpd="sng" w="38100">
            <a:solidFill>
              <a:srgbClr val="FF9933"/>
            </a:solidFill>
            <a:prstDash val="solid"/>
            <a:round/>
            <a:headEnd len="med" w="med" type="none"/>
            <a:tailEnd len="med" w="med" type="triangle"/>
          </a:ln>
        </p:spPr>
      </p:cxnSp>
      <p:grpSp>
        <p:nvGrpSpPr>
          <p:cNvPr id="472" name="Google Shape;472;p29"/>
          <p:cNvGrpSpPr/>
          <p:nvPr/>
        </p:nvGrpSpPr>
        <p:grpSpPr>
          <a:xfrm>
            <a:off x="8396244" y="5550390"/>
            <a:ext cx="709760" cy="590464"/>
            <a:chOff x="6657647" y="1824408"/>
            <a:chExt cx="719400" cy="374850"/>
          </a:xfrm>
        </p:grpSpPr>
        <p:cxnSp>
          <p:nvCxnSpPr>
            <p:cNvPr id="473" name="Google Shape;473;p29"/>
            <p:cNvCxnSpPr>
              <a:stCxn id="474" idx="1"/>
            </p:cNvCxnSpPr>
            <p:nvPr/>
          </p:nvCxnSpPr>
          <p:spPr>
            <a:xfrm flipH="1">
              <a:off x="6657647" y="1943658"/>
              <a:ext cx="317100" cy="255600"/>
            </a:xfrm>
            <a:prstGeom prst="straightConnector1">
              <a:avLst/>
            </a:prstGeom>
            <a:noFill/>
            <a:ln cap="flat" cmpd="sng" w="38100">
              <a:solidFill>
                <a:srgbClr val="70AD47"/>
              </a:solidFill>
              <a:prstDash val="solid"/>
              <a:round/>
              <a:headEnd len="med" w="med" type="none"/>
              <a:tailEnd len="med" w="med" type="triangle"/>
            </a:ln>
          </p:spPr>
        </p:cxnSp>
        <p:sp>
          <p:nvSpPr>
            <p:cNvPr id="474" name="Google Shape;474;p29"/>
            <p:cNvSpPr/>
            <p:nvPr/>
          </p:nvSpPr>
          <p:spPr>
            <a:xfrm>
              <a:off x="6974747" y="1824408"/>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grpSp>
        <p:nvGrpSpPr>
          <p:cNvPr id="475" name="Google Shape;475;p29"/>
          <p:cNvGrpSpPr/>
          <p:nvPr/>
        </p:nvGrpSpPr>
        <p:grpSpPr>
          <a:xfrm>
            <a:off x="6663670" y="6243873"/>
            <a:ext cx="1592372" cy="459565"/>
            <a:chOff x="6974747" y="1771158"/>
            <a:chExt cx="1614000" cy="291750"/>
          </a:xfrm>
        </p:grpSpPr>
        <p:cxnSp>
          <p:nvCxnSpPr>
            <p:cNvPr id="476" name="Google Shape;476;p29"/>
            <p:cNvCxnSpPr>
              <a:stCxn id="477" idx="3"/>
            </p:cNvCxnSpPr>
            <p:nvPr/>
          </p:nvCxnSpPr>
          <p:spPr>
            <a:xfrm flipH="1" rot="10800000">
              <a:off x="7377047" y="1771158"/>
              <a:ext cx="1211700" cy="172500"/>
            </a:xfrm>
            <a:prstGeom prst="straightConnector1">
              <a:avLst/>
            </a:prstGeom>
            <a:noFill/>
            <a:ln cap="flat" cmpd="sng" w="38100">
              <a:solidFill>
                <a:srgbClr val="70AD47"/>
              </a:solidFill>
              <a:prstDash val="solid"/>
              <a:round/>
              <a:headEnd len="med" w="med" type="none"/>
              <a:tailEnd len="med" w="med" type="triangle"/>
            </a:ln>
          </p:spPr>
        </p:cxnSp>
        <p:sp>
          <p:nvSpPr>
            <p:cNvPr id="477" name="Google Shape;477;p29"/>
            <p:cNvSpPr/>
            <p:nvPr/>
          </p:nvSpPr>
          <p:spPr>
            <a:xfrm>
              <a:off x="6974747" y="1824408"/>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B</a:t>
              </a:r>
              <a:endParaRPr b="1" sz="1200">
                <a:solidFill>
                  <a:schemeClr val="lt1"/>
                </a:solidFill>
                <a:latin typeface="Nunito"/>
                <a:ea typeface="Nunito"/>
                <a:cs typeface="Nunito"/>
                <a:sym typeface="Nunito"/>
              </a:endParaRPr>
            </a:p>
          </p:txBody>
        </p:sp>
      </p:grpSp>
      <p:cxnSp>
        <p:nvCxnSpPr>
          <p:cNvPr id="478" name="Google Shape;478;p29"/>
          <p:cNvCxnSpPr>
            <a:stCxn id="477" idx="1"/>
          </p:cNvCxnSpPr>
          <p:nvPr/>
        </p:nvCxnSpPr>
        <p:spPr>
          <a:xfrm rot="10800000">
            <a:off x="5989270" y="5542695"/>
            <a:ext cx="674400" cy="972900"/>
          </a:xfrm>
          <a:prstGeom prst="straightConnector1">
            <a:avLst/>
          </a:prstGeom>
          <a:noFill/>
          <a:ln cap="flat" cmpd="sng" w="38100">
            <a:solidFill>
              <a:srgbClr val="70AD47"/>
            </a:solidFill>
            <a:prstDash val="solid"/>
            <a:round/>
            <a:headEnd len="med" w="med" type="none"/>
            <a:tailEnd len="med" w="med" type="triangle"/>
          </a:ln>
        </p:spPr>
      </p:cxnSp>
      <p:grpSp>
        <p:nvGrpSpPr>
          <p:cNvPr id="479" name="Google Shape;479;p29"/>
          <p:cNvGrpSpPr/>
          <p:nvPr/>
        </p:nvGrpSpPr>
        <p:grpSpPr>
          <a:xfrm>
            <a:off x="7139650" y="3543700"/>
            <a:ext cx="3630048" cy="745315"/>
            <a:chOff x="800630" y="4935801"/>
            <a:chExt cx="4432293" cy="612068"/>
          </a:xfrm>
        </p:grpSpPr>
        <p:sp>
          <p:nvSpPr>
            <p:cNvPr id="480" name="Google Shape;480;p29"/>
            <p:cNvSpPr/>
            <p:nvPr/>
          </p:nvSpPr>
          <p:spPr>
            <a:xfrm rot="-5400000">
              <a:off x="989879" y="5102098"/>
              <a:ext cx="161700" cy="354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481" name="Google Shape;481;p29"/>
            <p:cNvSpPr txBox="1"/>
            <p:nvPr/>
          </p:nvSpPr>
          <p:spPr>
            <a:xfrm>
              <a:off x="800630" y="5087969"/>
              <a:ext cx="582300" cy="459900"/>
            </a:xfrm>
            <a:prstGeom prst="rect">
              <a:avLst/>
            </a:prstGeom>
            <a:noFill/>
            <a:ln>
              <a:noFill/>
            </a:ln>
          </p:spPr>
          <p:txBody>
            <a:bodyPr anchorCtr="0" anchor="t" bIns="116000" lIns="0" spcFirstLastPara="1" rIns="0" wrap="square" tIns="116000">
              <a:noAutofit/>
            </a:bodyPr>
            <a:lstStyle/>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F</a:t>
              </a:r>
              <a:endParaRPr b="1" sz="1200">
                <a:solidFill>
                  <a:schemeClr val="lt1"/>
                </a:solidFill>
                <a:highlight>
                  <a:srgbClr val="FF9933"/>
                </a:highlight>
                <a:latin typeface="Nunito"/>
                <a:ea typeface="Nunito"/>
                <a:cs typeface="Nunito"/>
                <a:sym typeface="Nunito"/>
              </a:endParaRPr>
            </a:p>
          </p:txBody>
        </p:sp>
        <p:sp>
          <p:nvSpPr>
            <p:cNvPr id="482" name="Google Shape;482;p29"/>
            <p:cNvSpPr txBox="1"/>
            <p:nvPr/>
          </p:nvSpPr>
          <p:spPr>
            <a:xfrm>
              <a:off x="1168823" y="4935801"/>
              <a:ext cx="4064100" cy="4740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a:t>
              </a:r>
              <a:r>
                <a:rPr lang="en" sz="1200">
                  <a:solidFill>
                    <a:srgbClr val="9D959D"/>
                  </a:solidFill>
                  <a:latin typeface="Nunito"/>
                  <a:ea typeface="Nunito"/>
                  <a:cs typeface="Nunito"/>
                  <a:sym typeface="Nunito"/>
                </a:rPr>
                <a:t>Standalone_Cntr_Mnt_[option].stl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p:txBody>
        </p:sp>
      </p:grpSp>
      <p:sp>
        <p:nvSpPr>
          <p:cNvPr id="483" name="Google Shape;483;p29"/>
          <p:cNvSpPr txBox="1"/>
          <p:nvPr/>
        </p:nvSpPr>
        <p:spPr>
          <a:xfrm>
            <a:off x="7103275" y="3291270"/>
            <a:ext cx="3266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STANDALONE CENTER</a:t>
            </a:r>
            <a:r>
              <a:rPr lang="en" sz="1200">
                <a:solidFill>
                  <a:srgbClr val="ED3024"/>
                </a:solidFill>
                <a:latin typeface="Nunito"/>
                <a:ea typeface="Nunito"/>
                <a:cs typeface="Nunito"/>
                <a:sym typeface="Nunito"/>
              </a:rPr>
              <a:t> MOUNT PARTS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pic>
        <p:nvPicPr>
          <p:cNvPr id="488" name="Google Shape;488;p30"/>
          <p:cNvPicPr preferRelativeResize="0"/>
          <p:nvPr/>
        </p:nvPicPr>
        <p:blipFill>
          <a:blip r:embed="rId3">
            <a:alphaModFix/>
          </a:blip>
          <a:stretch>
            <a:fillRect/>
          </a:stretch>
        </p:blipFill>
        <p:spPr>
          <a:xfrm>
            <a:off x="4213350" y="1049100"/>
            <a:ext cx="6058650" cy="3974200"/>
          </a:xfrm>
          <a:prstGeom prst="rect">
            <a:avLst/>
          </a:prstGeom>
          <a:noFill/>
          <a:ln>
            <a:noFill/>
          </a:ln>
        </p:spPr>
      </p:pic>
      <p:sp>
        <p:nvSpPr>
          <p:cNvPr id="489" name="Google Shape;489;p30"/>
          <p:cNvSpPr/>
          <p:nvPr/>
        </p:nvSpPr>
        <p:spPr>
          <a:xfrm rot="-5400000">
            <a:off x="636075" y="1765400"/>
            <a:ext cx="540300" cy="299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490" name="Google Shape;490;p30"/>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491" name="Google Shape;491;p30"/>
          <p:cNvSpPr txBox="1"/>
          <p:nvPr>
            <p:ph type="title"/>
          </p:nvPr>
        </p:nvSpPr>
        <p:spPr>
          <a:xfrm>
            <a:off x="364384" y="438503"/>
            <a:ext cx="2742600" cy="520200"/>
          </a:xfrm>
          <a:prstGeom prst="rect">
            <a:avLst/>
          </a:prstGeom>
        </p:spPr>
        <p:txBody>
          <a:bodyPr anchorCtr="0" anchor="t" bIns="116000" lIns="116000" spcFirstLastPara="1" rIns="116000" wrap="square" tIns="116000">
            <a:normAutofit fontScale="90000"/>
          </a:bodyPr>
          <a:lstStyle/>
          <a:p>
            <a:pPr indent="0" lvl="0" marL="0" rtl="0" algn="l">
              <a:spcBef>
                <a:spcPts val="0"/>
              </a:spcBef>
              <a:spcAft>
                <a:spcPts val="0"/>
              </a:spcAft>
              <a:buNone/>
            </a:pPr>
            <a:r>
              <a:rPr lang="en" sz="1522"/>
              <a:t>CHASSIS</a:t>
            </a:r>
            <a:r>
              <a:rPr lang="en" sz="1522"/>
              <a:t> ASSEMBLY - STEP 1</a:t>
            </a:r>
            <a:endParaRPr sz="1522"/>
          </a:p>
        </p:txBody>
      </p:sp>
      <p:sp>
        <p:nvSpPr>
          <p:cNvPr id="492" name="Google Shape;492;p30"/>
          <p:cNvSpPr txBox="1"/>
          <p:nvPr/>
        </p:nvSpPr>
        <p:spPr>
          <a:xfrm>
            <a:off x="611475" y="4723425"/>
            <a:ext cx="2941200" cy="520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000"/>
              </a:spcAft>
              <a:buNone/>
            </a:pPr>
            <a:r>
              <a:rPr lang="en" sz="1500">
                <a:solidFill>
                  <a:srgbClr val="ED3024"/>
                </a:solidFill>
                <a:latin typeface="Nunito"/>
                <a:ea typeface="Nunito"/>
                <a:cs typeface="Nunito"/>
                <a:sym typeface="Nunito"/>
              </a:rPr>
              <a:t>ASSEMBLY INSTRUCTIONS</a:t>
            </a:r>
            <a:endParaRPr sz="1500">
              <a:solidFill>
                <a:srgbClr val="ED3024"/>
              </a:solidFill>
              <a:latin typeface="Nunito"/>
              <a:ea typeface="Nunito"/>
              <a:cs typeface="Nunito"/>
              <a:sym typeface="Nunito"/>
            </a:endParaRPr>
          </a:p>
        </p:txBody>
      </p:sp>
      <p:sp>
        <p:nvSpPr>
          <p:cNvPr id="493" name="Google Shape;493;p30"/>
          <p:cNvSpPr txBox="1"/>
          <p:nvPr/>
        </p:nvSpPr>
        <p:spPr>
          <a:xfrm>
            <a:off x="528100" y="4966025"/>
            <a:ext cx="9320400" cy="2195700"/>
          </a:xfrm>
          <a:prstGeom prst="rect">
            <a:avLst/>
          </a:prstGeom>
          <a:noFill/>
          <a:ln>
            <a:noFill/>
          </a:ln>
        </p:spPr>
        <p:txBody>
          <a:bodyPr anchorCtr="0" anchor="t" bIns="116000" lIns="116000" spcFirstLastPara="1" rIns="116000" wrap="square" tIns="116000">
            <a:noAutofit/>
          </a:bodyPr>
          <a:lstStyle/>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Hand p</a:t>
            </a:r>
            <a:r>
              <a:rPr lang="en" sz="1200">
                <a:solidFill>
                  <a:srgbClr val="9D959D"/>
                </a:solidFill>
                <a:latin typeface="Nunito"/>
                <a:ea typeface="Nunito"/>
                <a:cs typeface="Nunito"/>
                <a:sym typeface="Nunito"/>
              </a:rPr>
              <a:t>ress (2) 688 or 608 bearings (depending on version printed) into  </a:t>
            </a:r>
            <a:br>
              <a:rPr lang="en" sz="1200">
                <a:solidFill>
                  <a:srgbClr val="9D959D"/>
                </a:solidFill>
                <a:latin typeface="Nunito"/>
                <a:ea typeface="Nunito"/>
                <a:cs typeface="Nunito"/>
                <a:sym typeface="Nunito"/>
              </a:rPr>
            </a:br>
            <a:r>
              <a:rPr lang="en" sz="1200">
                <a:solidFill>
                  <a:srgbClr val="9D959D"/>
                </a:solidFill>
                <a:latin typeface="Nunito"/>
                <a:ea typeface="Nunito"/>
                <a:cs typeface="Nunito"/>
                <a:sym typeface="Nunito"/>
              </a:rPr>
              <a:t>the bearing pockets of the Chassis_R part.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Align the pegs of </a:t>
            </a:r>
            <a:r>
              <a:rPr lang="en" sz="1200">
                <a:solidFill>
                  <a:srgbClr val="9D959D"/>
                </a:solidFill>
                <a:latin typeface="Nunito"/>
                <a:ea typeface="Nunito"/>
                <a:cs typeface="Nunito"/>
                <a:sym typeface="Nunito"/>
              </a:rPr>
              <a:t>2020_Mnt_Rear_Spacer with the peg pockets in Chassis_R and secure with (2) M3x8mm FHCS screws.  </a:t>
            </a:r>
            <a:endParaRPr sz="1200">
              <a:solidFill>
                <a:srgbClr val="9D959D"/>
              </a:solidFill>
              <a:latin typeface="Nunito"/>
              <a:ea typeface="Nunito"/>
              <a:cs typeface="Nunito"/>
              <a:sym typeface="Nunito"/>
            </a:endParaRPr>
          </a:p>
          <a:p>
            <a:pPr indent="-304800" lvl="1" marL="9144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If using Filamentalist Enclosure mounts use Fil_Encl_Rear_Mnt_R_[option] in place of the Spacer part (see next page).</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Align the pegs of 2020_Mnt_Center_Spacer with peg pockets in Chassis_R part and secure with (2) M3x8mm FHCS screws.  </a:t>
            </a:r>
            <a:endParaRPr sz="1200">
              <a:solidFill>
                <a:srgbClr val="9D959D"/>
              </a:solidFill>
              <a:latin typeface="Nunito"/>
              <a:ea typeface="Nunito"/>
              <a:cs typeface="Nunito"/>
              <a:sym typeface="Nunito"/>
            </a:endParaRPr>
          </a:p>
          <a:p>
            <a:pPr indent="-304800" lvl="1" marL="9144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If not mounting to a 2020 center rail and you want a stiffer chassis, install the 1x Chassis_Cntr_Spacer_[option].  If using the center Standalone mount then install the 1x Standalone_Mnt_R_[option]</a:t>
            </a:r>
            <a:endParaRPr sz="1200">
              <a:solidFill>
                <a:srgbClr val="9D959D"/>
              </a:solidFill>
              <a:latin typeface="Nunito"/>
              <a:ea typeface="Nunito"/>
              <a:cs typeface="Nunito"/>
              <a:sym typeface="Nunito"/>
            </a:endParaRPr>
          </a:p>
          <a:p>
            <a:pPr indent="-304800" lvl="1" marL="9144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Or, if using the Standalone mount install the Standalone_Cntr_Mnt part.</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Secure the Tensioner Mount assembly with (2) M3x8mm FHCS screws in either the front or rear load orientation.</a:t>
            </a:r>
            <a:endParaRPr sz="1200">
              <a:solidFill>
                <a:srgbClr val="9D959D"/>
              </a:solidFill>
              <a:latin typeface="Nunito"/>
              <a:ea typeface="Nunito"/>
              <a:cs typeface="Nunito"/>
              <a:sym typeface="Nunito"/>
            </a:endParaRPr>
          </a:p>
        </p:txBody>
      </p:sp>
      <p:graphicFrame>
        <p:nvGraphicFramePr>
          <p:cNvPr id="494" name="Google Shape;494;p30"/>
          <p:cNvGraphicFramePr/>
          <p:nvPr/>
        </p:nvGraphicFramePr>
        <p:xfrm>
          <a:off x="6289823" y="895810"/>
          <a:ext cx="3000000" cy="3000000"/>
        </p:xfrm>
        <a:graphic>
          <a:graphicData uri="http://schemas.openxmlformats.org/drawingml/2006/table">
            <a:tbl>
              <a:tblPr>
                <a:noFill/>
                <a:tableStyleId>{2D0CF6D6-3A11-4359-98C5-76592DAF59D7}</a:tableStyleId>
              </a:tblPr>
              <a:tblGrid>
                <a:gridCol w="3266525"/>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EXPLODED VIEW</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sp>
        <p:nvSpPr>
          <p:cNvPr id="495" name="Google Shape;495;p30"/>
          <p:cNvSpPr txBox="1"/>
          <p:nvPr/>
        </p:nvSpPr>
        <p:spPr>
          <a:xfrm>
            <a:off x="694400" y="1049100"/>
            <a:ext cx="3266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CHASSIS ASSEMBLY BOM</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496" name="Google Shape;496;p30"/>
          <p:cNvSpPr txBox="1"/>
          <p:nvPr/>
        </p:nvSpPr>
        <p:spPr>
          <a:xfrm>
            <a:off x="1121725" y="1550100"/>
            <a:ext cx="3641100" cy="7104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2</a:t>
            </a:r>
            <a:r>
              <a:rPr lang="en" sz="1200">
                <a:solidFill>
                  <a:srgbClr val="9D959D"/>
                </a:solidFill>
                <a:latin typeface="Nunito"/>
                <a:ea typeface="Nunito"/>
                <a:cs typeface="Nunito"/>
                <a:sym typeface="Nunito"/>
              </a:rPr>
              <a:t>x 688/608 Bearing</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6x M3x8mm Flat Head Cap Screw (FHCS)</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Tensioner Mount Assembly</a:t>
            </a:r>
            <a:endParaRPr sz="1200">
              <a:solidFill>
                <a:srgbClr val="9D959D"/>
              </a:solidFill>
              <a:latin typeface="Nunito"/>
              <a:ea typeface="Nunito"/>
              <a:cs typeface="Nunito"/>
              <a:sym typeface="Nunito"/>
            </a:endParaRPr>
          </a:p>
        </p:txBody>
      </p:sp>
      <p:grpSp>
        <p:nvGrpSpPr>
          <p:cNvPr id="497" name="Google Shape;497;p30"/>
          <p:cNvGrpSpPr/>
          <p:nvPr/>
        </p:nvGrpSpPr>
        <p:grpSpPr>
          <a:xfrm>
            <a:off x="661512" y="2640978"/>
            <a:ext cx="3790611" cy="1293798"/>
            <a:chOff x="792983" y="4893719"/>
            <a:chExt cx="4628340" cy="1127100"/>
          </a:xfrm>
        </p:grpSpPr>
        <p:sp>
          <p:nvSpPr>
            <p:cNvPr id="498" name="Google Shape;498;p30"/>
            <p:cNvSpPr/>
            <p:nvPr/>
          </p:nvSpPr>
          <p:spPr>
            <a:xfrm rot="-5400000">
              <a:off x="746629" y="5292404"/>
              <a:ext cx="675000" cy="354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499" name="Google Shape;499;p30"/>
            <p:cNvSpPr txBox="1"/>
            <p:nvPr/>
          </p:nvSpPr>
          <p:spPr>
            <a:xfrm>
              <a:off x="792983" y="5042840"/>
              <a:ext cx="582300" cy="540300"/>
            </a:xfrm>
            <a:prstGeom prst="rect">
              <a:avLst/>
            </a:prstGeom>
            <a:noFill/>
            <a:ln>
              <a:noFill/>
            </a:ln>
          </p:spPr>
          <p:txBody>
            <a:bodyPr anchorCtr="0" anchor="t" bIns="116000" lIns="0" spcFirstLastPara="1" rIns="0" wrap="square" tIns="116000">
              <a:noAutofit/>
            </a:bodyPr>
            <a:lstStyle/>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E</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F</a:t>
              </a:r>
              <a:endParaRPr b="1" sz="1200">
                <a:solidFill>
                  <a:schemeClr val="lt1"/>
                </a:solidFill>
                <a:highlight>
                  <a:srgbClr val="FF9933"/>
                </a:highlight>
                <a:latin typeface="Nunito"/>
                <a:ea typeface="Nunito"/>
                <a:cs typeface="Nunito"/>
                <a:sym typeface="Nunito"/>
              </a:endParaRPr>
            </a:p>
            <a:p>
              <a:pPr indent="0" lvl="0" marL="0" rtl="0" algn="l">
                <a:spcBef>
                  <a:spcPts val="0"/>
                </a:spcBef>
                <a:spcAft>
                  <a:spcPts val="0"/>
                </a:spcAft>
                <a:buNone/>
              </a:pPr>
              <a:r>
                <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G</a:t>
              </a:r>
              <a:endParaRPr b="1" sz="1200">
                <a:solidFill>
                  <a:schemeClr val="lt1"/>
                </a:solidFill>
                <a:highlight>
                  <a:srgbClr val="FF9933"/>
                </a:highlight>
                <a:latin typeface="Nunito"/>
                <a:ea typeface="Nunito"/>
                <a:cs typeface="Nunito"/>
                <a:sym typeface="Nunito"/>
              </a:endParaRPr>
            </a:p>
            <a:p>
              <a:pPr indent="0" lvl="0" marL="0" rtl="0" algn="l">
                <a:spcBef>
                  <a:spcPts val="0"/>
                </a:spcBef>
                <a:spcAft>
                  <a:spcPts val="0"/>
                </a:spcAft>
                <a:buNone/>
              </a:pPr>
              <a:r>
                <a:t/>
              </a:r>
              <a:endParaRPr b="1" sz="1200">
                <a:solidFill>
                  <a:schemeClr val="lt1"/>
                </a:solidFill>
                <a:highlight>
                  <a:srgbClr val="FF9933"/>
                </a:highlight>
                <a:latin typeface="Nunito"/>
                <a:ea typeface="Nunito"/>
                <a:cs typeface="Nunito"/>
                <a:sym typeface="Nunito"/>
              </a:endParaRPr>
            </a:p>
            <a:p>
              <a:pPr indent="0" lvl="0" marL="0" rtl="0" algn="l">
                <a:spcBef>
                  <a:spcPts val="0"/>
                </a:spcBef>
                <a:spcAft>
                  <a:spcPts val="0"/>
                </a:spcAft>
                <a:buNone/>
              </a:pPr>
              <a:r>
                <a:t/>
              </a:r>
              <a:endParaRPr b="1" sz="1200">
                <a:solidFill>
                  <a:schemeClr val="lt1"/>
                </a:solidFill>
                <a:highlight>
                  <a:srgbClr val="FF9933"/>
                </a:highlight>
                <a:latin typeface="Nunito"/>
                <a:ea typeface="Nunito"/>
                <a:cs typeface="Nunito"/>
                <a:sym typeface="Nunito"/>
              </a:endParaRPr>
            </a:p>
          </p:txBody>
        </p:sp>
        <p:sp>
          <p:nvSpPr>
            <p:cNvPr id="500" name="Google Shape;500;p30"/>
            <p:cNvSpPr txBox="1"/>
            <p:nvPr/>
          </p:nvSpPr>
          <p:spPr>
            <a:xfrm>
              <a:off x="1357223" y="4893719"/>
              <a:ext cx="4064100" cy="11271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Chassis_R.stl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2020_Mnt_Center_Spacer.stl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     </a:t>
              </a:r>
              <a:r>
                <a:rPr lang="en" sz="1200">
                  <a:solidFill>
                    <a:srgbClr val="9D959D"/>
                  </a:solidFill>
                  <a:latin typeface="Nunito"/>
                  <a:ea typeface="Nunito"/>
                  <a:cs typeface="Nunito"/>
                  <a:sym typeface="Nunito"/>
                </a:rPr>
                <a:t>(or, see Chassis Mount options pg. 23)</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2020_Mnt_Rear_Spacer.stl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     </a:t>
              </a:r>
              <a:r>
                <a:rPr lang="en" sz="1200">
                  <a:solidFill>
                    <a:srgbClr val="9D959D"/>
                  </a:solidFill>
                  <a:latin typeface="Nunito"/>
                  <a:ea typeface="Nunito"/>
                  <a:cs typeface="Nunito"/>
                  <a:sym typeface="Nunito"/>
                </a:rPr>
                <a:t>(or, see Chassis Mount options pg. 23)</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  </a:t>
              </a:r>
              <a:endParaRPr sz="1200">
                <a:solidFill>
                  <a:srgbClr val="9D959D"/>
                </a:solidFill>
                <a:latin typeface="Nunito"/>
                <a:ea typeface="Nunito"/>
                <a:cs typeface="Nunito"/>
                <a:sym typeface="Nunito"/>
              </a:endParaRPr>
            </a:p>
          </p:txBody>
        </p:sp>
      </p:grpSp>
      <p:sp>
        <p:nvSpPr>
          <p:cNvPr id="501" name="Google Shape;501;p30"/>
          <p:cNvSpPr txBox="1"/>
          <p:nvPr/>
        </p:nvSpPr>
        <p:spPr>
          <a:xfrm>
            <a:off x="681775" y="2359050"/>
            <a:ext cx="3770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CHASSIS ASSEMBLY PRINTED PARTS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502" name="Google Shape;502;p30"/>
          <p:cNvSpPr txBox="1"/>
          <p:nvPr/>
        </p:nvSpPr>
        <p:spPr>
          <a:xfrm>
            <a:off x="667725" y="1539625"/>
            <a:ext cx="477000" cy="7209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A</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B</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C</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t/>
            </a:r>
            <a:endParaRPr b="1" sz="1200">
              <a:solidFill>
                <a:schemeClr val="lt1"/>
              </a:solidFill>
              <a:highlight>
                <a:srgbClr val="70AD47"/>
              </a:highlight>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grpSp>
        <p:nvGrpSpPr>
          <p:cNvPr id="503" name="Google Shape;503;p30"/>
          <p:cNvGrpSpPr/>
          <p:nvPr/>
        </p:nvGrpSpPr>
        <p:grpSpPr>
          <a:xfrm>
            <a:off x="4090408" y="2417779"/>
            <a:ext cx="885572" cy="710494"/>
            <a:chOff x="6785220" y="1609144"/>
            <a:chExt cx="897600" cy="451050"/>
          </a:xfrm>
        </p:grpSpPr>
        <p:cxnSp>
          <p:nvCxnSpPr>
            <p:cNvPr id="504" name="Google Shape;504;p30"/>
            <p:cNvCxnSpPr>
              <a:stCxn id="505" idx="3"/>
            </p:cNvCxnSpPr>
            <p:nvPr/>
          </p:nvCxnSpPr>
          <p:spPr>
            <a:xfrm flipH="1" rot="10800000">
              <a:off x="7187520" y="1609144"/>
              <a:ext cx="495300" cy="331800"/>
            </a:xfrm>
            <a:prstGeom prst="straightConnector1">
              <a:avLst/>
            </a:prstGeom>
            <a:noFill/>
            <a:ln cap="flat" cmpd="sng" w="38100">
              <a:solidFill>
                <a:srgbClr val="70AD47"/>
              </a:solidFill>
              <a:prstDash val="solid"/>
              <a:round/>
              <a:headEnd len="med" w="med" type="none"/>
              <a:tailEnd len="med" w="med" type="triangle"/>
            </a:ln>
          </p:spPr>
        </p:cxnSp>
        <p:sp>
          <p:nvSpPr>
            <p:cNvPr id="505" name="Google Shape;505;p30"/>
            <p:cNvSpPr/>
            <p:nvPr/>
          </p:nvSpPr>
          <p:spPr>
            <a:xfrm>
              <a:off x="6785220" y="1821694"/>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grpSp>
        <p:nvGrpSpPr>
          <p:cNvPr id="506" name="Google Shape;506;p30"/>
          <p:cNvGrpSpPr/>
          <p:nvPr/>
        </p:nvGrpSpPr>
        <p:grpSpPr>
          <a:xfrm>
            <a:off x="4652920" y="3679329"/>
            <a:ext cx="895340" cy="591881"/>
            <a:chOff x="10788628" y="3031923"/>
            <a:chExt cx="907500" cy="375750"/>
          </a:xfrm>
        </p:grpSpPr>
        <p:cxnSp>
          <p:nvCxnSpPr>
            <p:cNvPr id="507" name="Google Shape;507;p30"/>
            <p:cNvCxnSpPr>
              <a:stCxn id="508" idx="3"/>
            </p:cNvCxnSpPr>
            <p:nvPr/>
          </p:nvCxnSpPr>
          <p:spPr>
            <a:xfrm flipH="1" rot="10800000">
              <a:off x="11190928" y="3031923"/>
              <a:ext cx="505200" cy="256500"/>
            </a:xfrm>
            <a:prstGeom prst="straightConnector1">
              <a:avLst/>
            </a:prstGeom>
            <a:noFill/>
            <a:ln cap="flat" cmpd="sng" w="38100">
              <a:solidFill>
                <a:srgbClr val="70AD47"/>
              </a:solidFill>
              <a:prstDash val="solid"/>
              <a:round/>
              <a:headEnd len="med" w="med" type="none"/>
              <a:tailEnd len="med" w="med" type="triangle"/>
            </a:ln>
          </p:spPr>
        </p:cxnSp>
        <p:sp>
          <p:nvSpPr>
            <p:cNvPr id="508" name="Google Shape;508;p30"/>
            <p:cNvSpPr/>
            <p:nvPr/>
          </p:nvSpPr>
          <p:spPr>
            <a:xfrm>
              <a:off x="10788628" y="3169173"/>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B</a:t>
              </a:r>
              <a:endParaRPr b="1" sz="1200">
                <a:solidFill>
                  <a:schemeClr val="lt1"/>
                </a:solidFill>
                <a:latin typeface="Nunito"/>
                <a:ea typeface="Nunito"/>
                <a:cs typeface="Nunito"/>
                <a:sym typeface="Nunito"/>
              </a:endParaRPr>
            </a:p>
          </p:txBody>
        </p:sp>
      </p:grpSp>
      <p:grpSp>
        <p:nvGrpSpPr>
          <p:cNvPr id="509" name="Google Shape;509;p30"/>
          <p:cNvGrpSpPr/>
          <p:nvPr/>
        </p:nvGrpSpPr>
        <p:grpSpPr>
          <a:xfrm>
            <a:off x="5979451" y="3965217"/>
            <a:ext cx="951410" cy="439953"/>
            <a:chOff x="901550" y="4981630"/>
            <a:chExt cx="758700" cy="279300"/>
          </a:xfrm>
        </p:grpSpPr>
        <p:cxnSp>
          <p:nvCxnSpPr>
            <p:cNvPr id="510" name="Google Shape;510;p30"/>
            <p:cNvCxnSpPr>
              <a:stCxn id="511" idx="3"/>
            </p:cNvCxnSpPr>
            <p:nvPr/>
          </p:nvCxnSpPr>
          <p:spPr>
            <a:xfrm flipH="1" rot="10800000">
              <a:off x="1120250" y="4981630"/>
              <a:ext cx="540000" cy="192300"/>
            </a:xfrm>
            <a:prstGeom prst="straightConnector1">
              <a:avLst/>
            </a:prstGeom>
            <a:noFill/>
            <a:ln cap="flat" cmpd="sng" w="38100">
              <a:solidFill>
                <a:srgbClr val="FF9933"/>
              </a:solidFill>
              <a:prstDash val="solid"/>
              <a:round/>
              <a:headEnd len="med" w="med" type="none"/>
              <a:tailEnd len="med" w="med" type="triangle"/>
            </a:ln>
          </p:spPr>
        </p:cxnSp>
        <p:sp>
          <p:nvSpPr>
            <p:cNvPr id="511" name="Google Shape;511;p30"/>
            <p:cNvSpPr/>
            <p:nvPr/>
          </p:nvSpPr>
          <p:spPr>
            <a:xfrm>
              <a:off x="901550" y="5086930"/>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E</a:t>
              </a:r>
              <a:endParaRPr b="1" sz="1200">
                <a:solidFill>
                  <a:schemeClr val="lt1"/>
                </a:solidFill>
                <a:latin typeface="Nunito"/>
                <a:ea typeface="Nunito"/>
                <a:cs typeface="Nunito"/>
                <a:sym typeface="Nunito"/>
              </a:endParaRPr>
            </a:p>
          </p:txBody>
        </p:sp>
      </p:grpSp>
      <p:grpSp>
        <p:nvGrpSpPr>
          <p:cNvPr id="512" name="Google Shape;512;p30"/>
          <p:cNvGrpSpPr/>
          <p:nvPr/>
        </p:nvGrpSpPr>
        <p:grpSpPr>
          <a:xfrm>
            <a:off x="5828013" y="2510611"/>
            <a:ext cx="668884" cy="360091"/>
            <a:chOff x="993416" y="5145581"/>
            <a:chExt cx="533400" cy="228600"/>
          </a:xfrm>
        </p:grpSpPr>
        <p:cxnSp>
          <p:nvCxnSpPr>
            <p:cNvPr id="513" name="Google Shape;513;p30"/>
            <p:cNvCxnSpPr>
              <a:stCxn id="514" idx="3"/>
            </p:cNvCxnSpPr>
            <p:nvPr/>
          </p:nvCxnSpPr>
          <p:spPr>
            <a:xfrm>
              <a:off x="1212116" y="5232581"/>
              <a:ext cx="314700" cy="141600"/>
            </a:xfrm>
            <a:prstGeom prst="straightConnector1">
              <a:avLst/>
            </a:prstGeom>
            <a:noFill/>
            <a:ln cap="flat" cmpd="sng" w="38100">
              <a:solidFill>
                <a:srgbClr val="FF9933"/>
              </a:solidFill>
              <a:prstDash val="solid"/>
              <a:round/>
              <a:headEnd len="med" w="med" type="none"/>
              <a:tailEnd len="med" w="med" type="triangle"/>
            </a:ln>
          </p:spPr>
        </p:cxnSp>
        <p:sp>
          <p:nvSpPr>
            <p:cNvPr id="514" name="Google Shape;514;p30"/>
            <p:cNvSpPr/>
            <p:nvPr/>
          </p:nvSpPr>
          <p:spPr>
            <a:xfrm>
              <a:off x="993416" y="5145581"/>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F</a:t>
              </a:r>
              <a:endParaRPr b="1" sz="1200">
                <a:solidFill>
                  <a:schemeClr val="lt1"/>
                </a:solidFill>
                <a:latin typeface="Nunito"/>
                <a:ea typeface="Nunito"/>
                <a:cs typeface="Nunito"/>
                <a:sym typeface="Nunito"/>
              </a:endParaRPr>
            </a:p>
          </p:txBody>
        </p:sp>
      </p:grpSp>
      <p:grpSp>
        <p:nvGrpSpPr>
          <p:cNvPr id="515" name="Google Shape;515;p30"/>
          <p:cNvGrpSpPr/>
          <p:nvPr/>
        </p:nvGrpSpPr>
        <p:grpSpPr>
          <a:xfrm>
            <a:off x="6173043" y="1999377"/>
            <a:ext cx="899870" cy="299130"/>
            <a:chOff x="224580" y="5083481"/>
            <a:chExt cx="717600" cy="189900"/>
          </a:xfrm>
        </p:grpSpPr>
        <p:cxnSp>
          <p:nvCxnSpPr>
            <p:cNvPr id="516" name="Google Shape;516;p30"/>
            <p:cNvCxnSpPr>
              <a:stCxn id="517" idx="1"/>
            </p:cNvCxnSpPr>
            <p:nvPr/>
          </p:nvCxnSpPr>
          <p:spPr>
            <a:xfrm rot="10800000">
              <a:off x="224580" y="5083481"/>
              <a:ext cx="498900" cy="102900"/>
            </a:xfrm>
            <a:prstGeom prst="straightConnector1">
              <a:avLst/>
            </a:prstGeom>
            <a:noFill/>
            <a:ln cap="flat" cmpd="sng" w="38100">
              <a:solidFill>
                <a:srgbClr val="FF9933"/>
              </a:solidFill>
              <a:prstDash val="solid"/>
              <a:round/>
              <a:headEnd len="med" w="med" type="none"/>
              <a:tailEnd len="med" w="med" type="triangle"/>
            </a:ln>
          </p:spPr>
        </p:cxnSp>
        <p:sp>
          <p:nvSpPr>
            <p:cNvPr id="517" name="Google Shape;517;p30"/>
            <p:cNvSpPr/>
            <p:nvPr/>
          </p:nvSpPr>
          <p:spPr>
            <a:xfrm>
              <a:off x="723480" y="5099381"/>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G</a:t>
              </a:r>
              <a:endParaRPr b="1" sz="1200">
                <a:solidFill>
                  <a:schemeClr val="lt1"/>
                </a:solidFill>
                <a:latin typeface="Nunito"/>
                <a:ea typeface="Nunito"/>
                <a:cs typeface="Nunito"/>
                <a:sym typeface="Nunito"/>
              </a:endParaRPr>
            </a:p>
          </p:txBody>
        </p:sp>
      </p:grpSp>
      <p:grpSp>
        <p:nvGrpSpPr>
          <p:cNvPr id="518" name="Google Shape;518;p30"/>
          <p:cNvGrpSpPr/>
          <p:nvPr/>
        </p:nvGrpSpPr>
        <p:grpSpPr>
          <a:xfrm>
            <a:off x="8486349" y="3965226"/>
            <a:ext cx="1099566" cy="1040105"/>
            <a:chOff x="9719658" y="2881727"/>
            <a:chExt cx="1114500" cy="660300"/>
          </a:xfrm>
        </p:grpSpPr>
        <p:cxnSp>
          <p:nvCxnSpPr>
            <p:cNvPr id="519" name="Google Shape;519;p30"/>
            <p:cNvCxnSpPr>
              <a:stCxn id="520" idx="0"/>
            </p:cNvCxnSpPr>
            <p:nvPr/>
          </p:nvCxnSpPr>
          <p:spPr>
            <a:xfrm rot="10800000">
              <a:off x="9831108" y="2881727"/>
              <a:ext cx="445800" cy="369000"/>
            </a:xfrm>
            <a:prstGeom prst="straightConnector1">
              <a:avLst/>
            </a:prstGeom>
            <a:noFill/>
            <a:ln cap="flat" cmpd="sng" w="38100">
              <a:solidFill>
                <a:srgbClr val="70AD47"/>
              </a:solidFill>
              <a:prstDash val="solid"/>
              <a:round/>
              <a:headEnd len="med" w="med" type="none"/>
              <a:tailEnd len="med" w="med" type="triangle"/>
            </a:ln>
          </p:spPr>
        </p:cxnSp>
        <p:sp>
          <p:nvSpPr>
            <p:cNvPr id="520" name="Google Shape;520;p30"/>
            <p:cNvSpPr/>
            <p:nvPr/>
          </p:nvSpPr>
          <p:spPr>
            <a:xfrm>
              <a:off x="9719658" y="3250727"/>
              <a:ext cx="1114500" cy="2913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C</a:t>
              </a:r>
              <a:endParaRPr b="1" sz="1200">
                <a:solidFill>
                  <a:schemeClr val="lt1"/>
                </a:solidFill>
                <a:latin typeface="Nunito"/>
                <a:ea typeface="Nunito"/>
                <a:cs typeface="Nunito"/>
                <a:sym typeface="Nunito"/>
              </a:endParaRPr>
            </a:p>
            <a:p>
              <a:pPr indent="0" lvl="0" marL="0" rtl="0" algn="ctr">
                <a:spcBef>
                  <a:spcPts val="0"/>
                </a:spcBef>
                <a:spcAft>
                  <a:spcPts val="0"/>
                </a:spcAft>
                <a:buNone/>
              </a:pPr>
              <a:r>
                <a:rPr b="1" lang="en" sz="900">
                  <a:solidFill>
                    <a:schemeClr val="lt1"/>
                  </a:solidFill>
                  <a:latin typeface="Nunito"/>
                  <a:ea typeface="Nunito"/>
                  <a:cs typeface="Nunito"/>
                  <a:sym typeface="Nunito"/>
                </a:rPr>
                <a:t>(</a:t>
              </a:r>
              <a:r>
                <a:rPr b="1" lang="en" sz="900">
                  <a:solidFill>
                    <a:schemeClr val="lt1"/>
                  </a:solidFill>
                  <a:latin typeface="Nunito"/>
                  <a:ea typeface="Nunito"/>
                  <a:cs typeface="Nunito"/>
                  <a:sym typeface="Nunito"/>
                </a:rPr>
                <a:t>FRONT LOAD ORIENTATION)</a:t>
              </a:r>
              <a:endParaRPr b="1" sz="900">
                <a:solidFill>
                  <a:schemeClr val="lt1"/>
                </a:solidFill>
                <a:latin typeface="Nunito"/>
                <a:ea typeface="Nunito"/>
                <a:cs typeface="Nunito"/>
                <a:sym typeface="Nunito"/>
              </a:endParaRPr>
            </a:p>
          </p:txBody>
        </p:sp>
      </p:grpSp>
      <p:grpSp>
        <p:nvGrpSpPr>
          <p:cNvPr id="521" name="Google Shape;521;p30"/>
          <p:cNvGrpSpPr/>
          <p:nvPr/>
        </p:nvGrpSpPr>
        <p:grpSpPr>
          <a:xfrm>
            <a:off x="7570750" y="1900200"/>
            <a:ext cx="1151954" cy="736248"/>
            <a:chOff x="9611053" y="3110744"/>
            <a:chExt cx="1167600" cy="467400"/>
          </a:xfrm>
        </p:grpSpPr>
        <p:cxnSp>
          <p:nvCxnSpPr>
            <p:cNvPr id="522" name="Google Shape;522;p30"/>
            <p:cNvCxnSpPr>
              <a:stCxn id="523" idx="2"/>
            </p:cNvCxnSpPr>
            <p:nvPr/>
          </p:nvCxnSpPr>
          <p:spPr>
            <a:xfrm>
              <a:off x="10178653" y="3402044"/>
              <a:ext cx="600000" cy="176100"/>
            </a:xfrm>
            <a:prstGeom prst="straightConnector1">
              <a:avLst/>
            </a:prstGeom>
            <a:noFill/>
            <a:ln cap="flat" cmpd="sng" w="38100">
              <a:solidFill>
                <a:srgbClr val="70AD47"/>
              </a:solidFill>
              <a:prstDash val="solid"/>
              <a:round/>
              <a:headEnd len="med" w="med" type="none"/>
              <a:tailEnd len="med" w="med" type="triangle"/>
            </a:ln>
          </p:spPr>
        </p:cxnSp>
        <p:sp>
          <p:nvSpPr>
            <p:cNvPr id="523" name="Google Shape;523;p30"/>
            <p:cNvSpPr/>
            <p:nvPr/>
          </p:nvSpPr>
          <p:spPr>
            <a:xfrm>
              <a:off x="9611053" y="3110744"/>
              <a:ext cx="1135200" cy="2913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C</a:t>
              </a:r>
              <a:endParaRPr b="1" sz="1200">
                <a:solidFill>
                  <a:schemeClr val="lt1"/>
                </a:solidFill>
                <a:latin typeface="Nunito"/>
                <a:ea typeface="Nunito"/>
                <a:cs typeface="Nunito"/>
                <a:sym typeface="Nunito"/>
              </a:endParaRPr>
            </a:p>
            <a:p>
              <a:pPr indent="0" lvl="0" marL="0" rtl="0" algn="ctr">
                <a:spcBef>
                  <a:spcPts val="0"/>
                </a:spcBef>
                <a:spcAft>
                  <a:spcPts val="0"/>
                </a:spcAft>
                <a:buNone/>
              </a:pPr>
              <a:r>
                <a:rPr b="1" lang="en" sz="900">
                  <a:solidFill>
                    <a:schemeClr val="lt1"/>
                  </a:solidFill>
                  <a:latin typeface="Nunito"/>
                  <a:ea typeface="Nunito"/>
                  <a:cs typeface="Nunito"/>
                  <a:sym typeface="Nunito"/>
                </a:rPr>
                <a:t>(REAR LOAD ORIENTATION)</a:t>
              </a:r>
              <a:endParaRPr b="1" sz="900">
                <a:solidFill>
                  <a:schemeClr val="lt1"/>
                </a:solidFill>
                <a:latin typeface="Nunito"/>
                <a:ea typeface="Nunito"/>
                <a:cs typeface="Nunito"/>
                <a:sym typeface="Nunito"/>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pic>
        <p:nvPicPr>
          <p:cNvPr id="528" name="Google Shape;528;p31"/>
          <p:cNvPicPr preferRelativeResize="0"/>
          <p:nvPr/>
        </p:nvPicPr>
        <p:blipFill>
          <a:blip r:embed="rId3">
            <a:alphaModFix/>
          </a:blip>
          <a:stretch>
            <a:fillRect/>
          </a:stretch>
        </p:blipFill>
        <p:spPr>
          <a:xfrm>
            <a:off x="5841671" y="1487800"/>
            <a:ext cx="4129828" cy="3608525"/>
          </a:xfrm>
          <a:prstGeom prst="rect">
            <a:avLst/>
          </a:prstGeom>
          <a:noFill/>
          <a:ln>
            <a:noFill/>
          </a:ln>
        </p:spPr>
      </p:pic>
      <p:sp>
        <p:nvSpPr>
          <p:cNvPr id="529" name="Google Shape;529;p31"/>
          <p:cNvSpPr/>
          <p:nvPr/>
        </p:nvSpPr>
        <p:spPr>
          <a:xfrm rot="-5400000">
            <a:off x="636075" y="1994000"/>
            <a:ext cx="540300" cy="299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530" name="Google Shape;530;p31"/>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531" name="Google Shape;531;p31"/>
          <p:cNvSpPr txBox="1"/>
          <p:nvPr>
            <p:ph type="title"/>
          </p:nvPr>
        </p:nvSpPr>
        <p:spPr>
          <a:xfrm>
            <a:off x="364384" y="438503"/>
            <a:ext cx="2742600" cy="520200"/>
          </a:xfrm>
          <a:prstGeom prst="rect">
            <a:avLst/>
          </a:prstGeom>
        </p:spPr>
        <p:txBody>
          <a:bodyPr anchorCtr="0" anchor="t" bIns="116000" lIns="116000" spcFirstLastPara="1" rIns="116000" wrap="square" tIns="116000">
            <a:normAutofit fontScale="90000"/>
          </a:bodyPr>
          <a:lstStyle/>
          <a:p>
            <a:pPr indent="0" lvl="0" marL="0" rtl="0" algn="l">
              <a:spcBef>
                <a:spcPts val="0"/>
              </a:spcBef>
              <a:spcAft>
                <a:spcPts val="0"/>
              </a:spcAft>
              <a:buNone/>
            </a:pPr>
            <a:r>
              <a:rPr lang="en" sz="1522"/>
              <a:t>CHASSIS ASSEMBLY - STEP 2</a:t>
            </a:r>
            <a:endParaRPr sz="1522"/>
          </a:p>
        </p:txBody>
      </p:sp>
      <p:sp>
        <p:nvSpPr>
          <p:cNvPr id="532" name="Google Shape;532;p31"/>
          <p:cNvSpPr txBox="1"/>
          <p:nvPr/>
        </p:nvSpPr>
        <p:spPr>
          <a:xfrm>
            <a:off x="604275" y="4833825"/>
            <a:ext cx="2941200" cy="338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000"/>
              </a:spcAft>
              <a:buNone/>
            </a:pPr>
            <a:r>
              <a:rPr lang="en" sz="1500">
                <a:solidFill>
                  <a:srgbClr val="ED3024"/>
                </a:solidFill>
                <a:latin typeface="Nunito"/>
                <a:ea typeface="Nunito"/>
                <a:cs typeface="Nunito"/>
                <a:sym typeface="Nunito"/>
              </a:rPr>
              <a:t>ASSEMBLY INSTRUCTIONS</a:t>
            </a:r>
            <a:endParaRPr sz="1500">
              <a:solidFill>
                <a:srgbClr val="ED3024"/>
              </a:solidFill>
              <a:latin typeface="Nunito"/>
              <a:ea typeface="Nunito"/>
              <a:cs typeface="Nunito"/>
              <a:sym typeface="Nunito"/>
            </a:endParaRPr>
          </a:p>
        </p:txBody>
      </p:sp>
      <p:sp>
        <p:nvSpPr>
          <p:cNvPr id="533" name="Google Shape;533;p31"/>
          <p:cNvSpPr txBox="1"/>
          <p:nvPr/>
        </p:nvSpPr>
        <p:spPr>
          <a:xfrm>
            <a:off x="528100" y="5121848"/>
            <a:ext cx="9320400" cy="1550700"/>
          </a:xfrm>
          <a:prstGeom prst="rect">
            <a:avLst/>
          </a:prstGeom>
          <a:noFill/>
          <a:ln>
            <a:noFill/>
          </a:ln>
        </p:spPr>
        <p:txBody>
          <a:bodyPr anchorCtr="0" anchor="t" bIns="116000" lIns="116000" spcFirstLastPara="1" rIns="116000" wrap="square" tIns="116000">
            <a:noAutofit/>
          </a:bodyPr>
          <a:lstStyle/>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Hand press (2) 688 or 608 bearings (depending on version printed) into  </a:t>
            </a:r>
            <a:br>
              <a:rPr lang="en" sz="1200">
                <a:solidFill>
                  <a:srgbClr val="9D959D"/>
                </a:solidFill>
                <a:latin typeface="Nunito"/>
                <a:ea typeface="Nunito"/>
                <a:cs typeface="Nunito"/>
                <a:sym typeface="Nunito"/>
              </a:rPr>
            </a:br>
            <a:r>
              <a:rPr lang="en" sz="1200">
                <a:solidFill>
                  <a:srgbClr val="9D959D"/>
                </a:solidFill>
                <a:latin typeface="Nunito"/>
                <a:ea typeface="Nunito"/>
                <a:cs typeface="Nunito"/>
                <a:sym typeface="Nunito"/>
              </a:rPr>
              <a:t>the bearing pockets of the Chassis_L part.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Insert the Idler_Roller_Axle part through the 2020_Mount_Rear_Spacer part and bearing.</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If using the Filamentalist Enclosure or Front/Rear Standalone Mount options (see pg. 23) screw the two front mounts together with a M3x8 FHCS screw and insert into the peg holes at the front of the </a:t>
            </a:r>
            <a:r>
              <a:rPr lang="en" sz="1200">
                <a:solidFill>
                  <a:srgbClr val="9D959D"/>
                </a:solidFill>
                <a:latin typeface="Nunito"/>
                <a:ea typeface="Nunito"/>
                <a:cs typeface="Nunito"/>
                <a:sym typeface="Nunito"/>
              </a:rPr>
              <a:t>Chassis_R part.</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Secure the Chassis_L part with (6) M3x8mm FHCS screws at the 2020_Mnt_Center_Spacer, </a:t>
            </a:r>
            <a:r>
              <a:rPr lang="en" sz="1200">
                <a:solidFill>
                  <a:srgbClr val="9D959D"/>
                </a:solidFill>
                <a:latin typeface="Nunito"/>
                <a:ea typeface="Nunito"/>
                <a:cs typeface="Nunito"/>
                <a:sym typeface="Nunito"/>
              </a:rPr>
              <a:t>2020_Mnt_Rear_Spacer, and Tensioner Mount Assembly aligning hole locations</a:t>
            </a:r>
            <a:r>
              <a:rPr lang="en" sz="1200">
                <a:solidFill>
                  <a:srgbClr val="9D959D"/>
                </a:solidFill>
                <a:latin typeface="Nunito"/>
                <a:ea typeface="Nunito"/>
                <a:cs typeface="Nunito"/>
                <a:sym typeface="Nunito"/>
              </a:rPr>
              <a:t>.</a:t>
            </a:r>
            <a:endParaRPr sz="1200">
              <a:solidFill>
                <a:srgbClr val="9D959D"/>
              </a:solidFill>
              <a:latin typeface="Nunito"/>
              <a:ea typeface="Nunito"/>
              <a:cs typeface="Nunito"/>
              <a:sym typeface="Nunito"/>
            </a:endParaRPr>
          </a:p>
        </p:txBody>
      </p:sp>
      <p:graphicFrame>
        <p:nvGraphicFramePr>
          <p:cNvPr id="534" name="Google Shape;534;p31"/>
          <p:cNvGraphicFramePr/>
          <p:nvPr/>
        </p:nvGraphicFramePr>
        <p:xfrm>
          <a:off x="6670823" y="972010"/>
          <a:ext cx="3000000" cy="3000000"/>
        </p:xfrm>
        <a:graphic>
          <a:graphicData uri="http://schemas.openxmlformats.org/drawingml/2006/table">
            <a:tbl>
              <a:tblPr>
                <a:noFill/>
                <a:tableStyleId>{2D0CF6D6-3A11-4359-98C5-76592DAF59D7}</a:tableStyleId>
              </a:tblPr>
              <a:tblGrid>
                <a:gridCol w="3266525"/>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EXPLODED VIEW</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sp>
        <p:nvSpPr>
          <p:cNvPr id="535" name="Google Shape;535;p31"/>
          <p:cNvSpPr txBox="1"/>
          <p:nvPr/>
        </p:nvSpPr>
        <p:spPr>
          <a:xfrm>
            <a:off x="694400" y="1201500"/>
            <a:ext cx="3266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CHASSIS ASSEMBLY BOM</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536" name="Google Shape;536;p31"/>
          <p:cNvSpPr txBox="1"/>
          <p:nvPr/>
        </p:nvSpPr>
        <p:spPr>
          <a:xfrm>
            <a:off x="1121725" y="1778700"/>
            <a:ext cx="3641100" cy="7104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2x 688/608 Bearing</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6x M3x8mm Flat Head Cap Screw (FHCS)</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Tensioner Mount Assembly</a:t>
            </a:r>
            <a:endParaRPr sz="1200">
              <a:solidFill>
                <a:srgbClr val="9D959D"/>
              </a:solidFill>
              <a:latin typeface="Nunito"/>
              <a:ea typeface="Nunito"/>
              <a:cs typeface="Nunito"/>
              <a:sym typeface="Nunito"/>
            </a:endParaRPr>
          </a:p>
        </p:txBody>
      </p:sp>
      <p:grpSp>
        <p:nvGrpSpPr>
          <p:cNvPr id="537" name="Google Shape;537;p31"/>
          <p:cNvGrpSpPr/>
          <p:nvPr/>
        </p:nvGrpSpPr>
        <p:grpSpPr>
          <a:xfrm>
            <a:off x="661525" y="2869750"/>
            <a:ext cx="3790598" cy="1021275"/>
            <a:chOff x="792998" y="4893713"/>
            <a:chExt cx="4628325" cy="1021275"/>
          </a:xfrm>
        </p:grpSpPr>
        <p:sp>
          <p:nvSpPr>
            <p:cNvPr id="538" name="Google Shape;538;p31"/>
            <p:cNvSpPr/>
            <p:nvPr/>
          </p:nvSpPr>
          <p:spPr>
            <a:xfrm rot="-5400000">
              <a:off x="712378" y="5379488"/>
              <a:ext cx="716700" cy="354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539" name="Google Shape;539;p31"/>
            <p:cNvSpPr txBox="1"/>
            <p:nvPr/>
          </p:nvSpPr>
          <p:spPr>
            <a:xfrm>
              <a:off x="792998" y="5069563"/>
              <a:ext cx="582300" cy="540300"/>
            </a:xfrm>
            <a:prstGeom prst="rect">
              <a:avLst/>
            </a:prstGeom>
            <a:noFill/>
            <a:ln>
              <a:noFill/>
            </a:ln>
          </p:spPr>
          <p:txBody>
            <a:bodyPr anchorCtr="0" anchor="t" bIns="116000" lIns="0" spcFirstLastPara="1" rIns="0" wrap="square" tIns="116000">
              <a:noAutofit/>
            </a:bodyPr>
            <a:lstStyle/>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D</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F</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G</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H</a:t>
              </a:r>
              <a:endParaRPr b="1" sz="1200">
                <a:solidFill>
                  <a:schemeClr val="lt1"/>
                </a:solidFill>
                <a:highlight>
                  <a:srgbClr val="FF9933"/>
                </a:highlight>
                <a:latin typeface="Nunito"/>
                <a:ea typeface="Nunito"/>
                <a:cs typeface="Nunito"/>
                <a:sym typeface="Nunito"/>
              </a:endParaRPr>
            </a:p>
            <a:p>
              <a:pPr indent="0" lvl="0" marL="0" rtl="0" algn="l">
                <a:spcBef>
                  <a:spcPts val="0"/>
                </a:spcBef>
                <a:spcAft>
                  <a:spcPts val="0"/>
                </a:spcAft>
                <a:buNone/>
              </a:pPr>
              <a:r>
                <a:t/>
              </a:r>
              <a:endParaRPr b="1" sz="1200">
                <a:solidFill>
                  <a:schemeClr val="lt1"/>
                </a:solidFill>
                <a:highlight>
                  <a:srgbClr val="FF9933"/>
                </a:highlight>
                <a:latin typeface="Nunito"/>
                <a:ea typeface="Nunito"/>
                <a:cs typeface="Nunito"/>
                <a:sym typeface="Nunito"/>
              </a:endParaRPr>
            </a:p>
            <a:p>
              <a:pPr indent="0" lvl="0" marL="0" rtl="0" algn="l">
                <a:spcBef>
                  <a:spcPts val="0"/>
                </a:spcBef>
                <a:spcAft>
                  <a:spcPts val="0"/>
                </a:spcAft>
                <a:buNone/>
              </a:pPr>
              <a:r>
                <a:t/>
              </a:r>
              <a:endParaRPr b="1" sz="1200">
                <a:solidFill>
                  <a:schemeClr val="lt1"/>
                </a:solidFill>
                <a:highlight>
                  <a:srgbClr val="FF9933"/>
                </a:highlight>
                <a:latin typeface="Nunito"/>
                <a:ea typeface="Nunito"/>
                <a:cs typeface="Nunito"/>
                <a:sym typeface="Nunito"/>
              </a:endParaRPr>
            </a:p>
          </p:txBody>
        </p:sp>
        <p:sp>
          <p:nvSpPr>
            <p:cNvPr id="540" name="Google Shape;540;p31"/>
            <p:cNvSpPr txBox="1"/>
            <p:nvPr/>
          </p:nvSpPr>
          <p:spPr>
            <a:xfrm>
              <a:off x="1357223" y="4893713"/>
              <a:ext cx="4064100" cy="8394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Chassis_L.stl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2020_Mnt_Center_Spacer.stl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2020_Mnt_Rear_Spacer.stl</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Idler_Roller_Axle.stl</a:t>
              </a:r>
              <a:endParaRPr sz="1200">
                <a:solidFill>
                  <a:srgbClr val="9D959D"/>
                </a:solidFill>
                <a:latin typeface="Nunito"/>
                <a:ea typeface="Nunito"/>
                <a:cs typeface="Nunito"/>
                <a:sym typeface="Nunito"/>
              </a:endParaRPr>
            </a:p>
          </p:txBody>
        </p:sp>
      </p:grpSp>
      <p:sp>
        <p:nvSpPr>
          <p:cNvPr id="541" name="Google Shape;541;p31"/>
          <p:cNvSpPr txBox="1"/>
          <p:nvPr/>
        </p:nvSpPr>
        <p:spPr>
          <a:xfrm>
            <a:off x="681775" y="2587650"/>
            <a:ext cx="3770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CHASSIS ASSEMBLY PRINTED PARTS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542" name="Google Shape;542;p31"/>
          <p:cNvSpPr txBox="1"/>
          <p:nvPr/>
        </p:nvSpPr>
        <p:spPr>
          <a:xfrm>
            <a:off x="667725" y="1768225"/>
            <a:ext cx="477000" cy="7209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A</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B</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C</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t/>
            </a:r>
            <a:endParaRPr b="1" sz="1200">
              <a:solidFill>
                <a:schemeClr val="lt1"/>
              </a:solidFill>
              <a:highlight>
                <a:srgbClr val="70AD47"/>
              </a:highlight>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grpSp>
        <p:nvGrpSpPr>
          <p:cNvPr id="543" name="Google Shape;543;p31"/>
          <p:cNvGrpSpPr/>
          <p:nvPr/>
        </p:nvGrpSpPr>
        <p:grpSpPr>
          <a:xfrm>
            <a:off x="9603971" y="2571662"/>
            <a:ext cx="576421" cy="821782"/>
            <a:chOff x="6603270" y="1821694"/>
            <a:chExt cx="584250" cy="521700"/>
          </a:xfrm>
        </p:grpSpPr>
        <p:cxnSp>
          <p:nvCxnSpPr>
            <p:cNvPr id="544" name="Google Shape;544;p31"/>
            <p:cNvCxnSpPr>
              <a:stCxn id="545" idx="2"/>
            </p:cNvCxnSpPr>
            <p:nvPr/>
          </p:nvCxnSpPr>
          <p:spPr>
            <a:xfrm flipH="1">
              <a:off x="6603270" y="2060194"/>
              <a:ext cx="383100" cy="283200"/>
            </a:xfrm>
            <a:prstGeom prst="straightConnector1">
              <a:avLst/>
            </a:prstGeom>
            <a:noFill/>
            <a:ln cap="flat" cmpd="sng" w="38100">
              <a:solidFill>
                <a:srgbClr val="70AD47"/>
              </a:solidFill>
              <a:prstDash val="solid"/>
              <a:round/>
              <a:headEnd len="med" w="med" type="none"/>
              <a:tailEnd len="med" w="med" type="triangle"/>
            </a:ln>
          </p:spPr>
        </p:cxnSp>
        <p:sp>
          <p:nvSpPr>
            <p:cNvPr id="545" name="Google Shape;545;p31"/>
            <p:cNvSpPr/>
            <p:nvPr/>
          </p:nvSpPr>
          <p:spPr>
            <a:xfrm>
              <a:off x="6785220" y="1821694"/>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grpSp>
        <p:nvGrpSpPr>
          <p:cNvPr id="546" name="Google Shape;546;p31"/>
          <p:cNvGrpSpPr/>
          <p:nvPr/>
        </p:nvGrpSpPr>
        <p:grpSpPr>
          <a:xfrm>
            <a:off x="8629411" y="1885175"/>
            <a:ext cx="596844" cy="986705"/>
            <a:chOff x="10585978" y="3169173"/>
            <a:chExt cx="604950" cy="626400"/>
          </a:xfrm>
        </p:grpSpPr>
        <p:cxnSp>
          <p:nvCxnSpPr>
            <p:cNvPr id="547" name="Google Shape;547;p31"/>
            <p:cNvCxnSpPr>
              <a:stCxn id="548" idx="2"/>
            </p:cNvCxnSpPr>
            <p:nvPr/>
          </p:nvCxnSpPr>
          <p:spPr>
            <a:xfrm flipH="1">
              <a:off x="10585978" y="3407673"/>
              <a:ext cx="403800" cy="387900"/>
            </a:xfrm>
            <a:prstGeom prst="straightConnector1">
              <a:avLst/>
            </a:prstGeom>
            <a:noFill/>
            <a:ln cap="flat" cmpd="sng" w="38100">
              <a:solidFill>
                <a:srgbClr val="70AD47"/>
              </a:solidFill>
              <a:prstDash val="solid"/>
              <a:round/>
              <a:headEnd len="med" w="med" type="none"/>
              <a:tailEnd len="med" w="med" type="triangle"/>
            </a:ln>
          </p:spPr>
        </p:cxnSp>
        <p:sp>
          <p:nvSpPr>
            <p:cNvPr id="548" name="Google Shape;548;p31"/>
            <p:cNvSpPr/>
            <p:nvPr/>
          </p:nvSpPr>
          <p:spPr>
            <a:xfrm>
              <a:off x="10788628" y="3169173"/>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B</a:t>
              </a:r>
              <a:endParaRPr b="1" sz="1200">
                <a:solidFill>
                  <a:schemeClr val="lt1"/>
                </a:solidFill>
                <a:latin typeface="Nunito"/>
                <a:ea typeface="Nunito"/>
                <a:cs typeface="Nunito"/>
                <a:sym typeface="Nunito"/>
              </a:endParaRPr>
            </a:p>
          </p:txBody>
        </p:sp>
      </p:grpSp>
      <p:grpSp>
        <p:nvGrpSpPr>
          <p:cNvPr id="549" name="Google Shape;549;p31"/>
          <p:cNvGrpSpPr/>
          <p:nvPr/>
        </p:nvGrpSpPr>
        <p:grpSpPr>
          <a:xfrm>
            <a:off x="7584689" y="2226123"/>
            <a:ext cx="842312" cy="539664"/>
            <a:chOff x="448550" y="5086930"/>
            <a:chExt cx="671700" cy="342600"/>
          </a:xfrm>
        </p:grpSpPr>
        <p:cxnSp>
          <p:nvCxnSpPr>
            <p:cNvPr id="550" name="Google Shape;550;p31"/>
            <p:cNvCxnSpPr>
              <a:stCxn id="551" idx="1"/>
            </p:cNvCxnSpPr>
            <p:nvPr/>
          </p:nvCxnSpPr>
          <p:spPr>
            <a:xfrm flipH="1">
              <a:off x="448550" y="5173930"/>
              <a:ext cx="453000" cy="255600"/>
            </a:xfrm>
            <a:prstGeom prst="straightConnector1">
              <a:avLst/>
            </a:prstGeom>
            <a:noFill/>
            <a:ln cap="flat" cmpd="sng" w="38100">
              <a:solidFill>
                <a:srgbClr val="FF9933"/>
              </a:solidFill>
              <a:prstDash val="solid"/>
              <a:round/>
              <a:headEnd len="med" w="med" type="none"/>
              <a:tailEnd len="med" w="med" type="triangle"/>
            </a:ln>
          </p:spPr>
        </p:cxnSp>
        <p:sp>
          <p:nvSpPr>
            <p:cNvPr id="551" name="Google Shape;551;p31"/>
            <p:cNvSpPr/>
            <p:nvPr/>
          </p:nvSpPr>
          <p:spPr>
            <a:xfrm>
              <a:off x="901550" y="5086930"/>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D</a:t>
              </a:r>
              <a:endParaRPr b="1" sz="1200">
                <a:solidFill>
                  <a:schemeClr val="lt1"/>
                </a:solidFill>
                <a:latin typeface="Nunito"/>
                <a:ea typeface="Nunito"/>
                <a:cs typeface="Nunito"/>
                <a:sym typeface="Nunito"/>
              </a:endParaRPr>
            </a:p>
          </p:txBody>
        </p:sp>
      </p:grpSp>
      <p:grpSp>
        <p:nvGrpSpPr>
          <p:cNvPr id="552" name="Google Shape;552;p31"/>
          <p:cNvGrpSpPr/>
          <p:nvPr/>
        </p:nvGrpSpPr>
        <p:grpSpPr>
          <a:xfrm>
            <a:off x="6150226" y="3077761"/>
            <a:ext cx="1165468" cy="384664"/>
            <a:chOff x="901550" y="5086930"/>
            <a:chExt cx="929400" cy="244200"/>
          </a:xfrm>
        </p:grpSpPr>
        <p:cxnSp>
          <p:nvCxnSpPr>
            <p:cNvPr id="553" name="Google Shape;553;p31"/>
            <p:cNvCxnSpPr>
              <a:stCxn id="554" idx="3"/>
            </p:cNvCxnSpPr>
            <p:nvPr/>
          </p:nvCxnSpPr>
          <p:spPr>
            <a:xfrm>
              <a:off x="1120250" y="5173930"/>
              <a:ext cx="710700" cy="157200"/>
            </a:xfrm>
            <a:prstGeom prst="straightConnector1">
              <a:avLst/>
            </a:prstGeom>
            <a:noFill/>
            <a:ln cap="flat" cmpd="sng" w="38100">
              <a:solidFill>
                <a:srgbClr val="FF9933"/>
              </a:solidFill>
              <a:prstDash val="solid"/>
              <a:round/>
              <a:headEnd len="med" w="med" type="none"/>
              <a:tailEnd len="med" w="med" type="triangle"/>
            </a:ln>
          </p:spPr>
        </p:cxnSp>
        <p:sp>
          <p:nvSpPr>
            <p:cNvPr id="554" name="Google Shape;554;p31"/>
            <p:cNvSpPr/>
            <p:nvPr/>
          </p:nvSpPr>
          <p:spPr>
            <a:xfrm>
              <a:off x="901550" y="5086930"/>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F</a:t>
              </a:r>
              <a:endParaRPr b="1" sz="1200">
                <a:solidFill>
                  <a:schemeClr val="lt1"/>
                </a:solidFill>
                <a:latin typeface="Nunito"/>
                <a:ea typeface="Nunito"/>
                <a:cs typeface="Nunito"/>
                <a:sym typeface="Nunito"/>
              </a:endParaRPr>
            </a:p>
          </p:txBody>
        </p:sp>
      </p:grpSp>
      <p:grpSp>
        <p:nvGrpSpPr>
          <p:cNvPr id="555" name="Google Shape;555;p31"/>
          <p:cNvGrpSpPr/>
          <p:nvPr/>
        </p:nvGrpSpPr>
        <p:grpSpPr>
          <a:xfrm>
            <a:off x="5458063" y="1846861"/>
            <a:ext cx="905137" cy="488154"/>
            <a:chOff x="901550" y="5086930"/>
            <a:chExt cx="721800" cy="309900"/>
          </a:xfrm>
        </p:grpSpPr>
        <p:cxnSp>
          <p:nvCxnSpPr>
            <p:cNvPr id="556" name="Google Shape;556;p31"/>
            <p:cNvCxnSpPr>
              <a:stCxn id="557" idx="3"/>
            </p:cNvCxnSpPr>
            <p:nvPr/>
          </p:nvCxnSpPr>
          <p:spPr>
            <a:xfrm>
              <a:off x="1120250" y="5173930"/>
              <a:ext cx="503100" cy="222900"/>
            </a:xfrm>
            <a:prstGeom prst="straightConnector1">
              <a:avLst/>
            </a:prstGeom>
            <a:noFill/>
            <a:ln cap="flat" cmpd="sng" w="38100">
              <a:solidFill>
                <a:srgbClr val="FF9933"/>
              </a:solidFill>
              <a:prstDash val="solid"/>
              <a:round/>
              <a:headEnd len="med" w="med" type="none"/>
              <a:tailEnd len="med" w="med" type="triangle"/>
            </a:ln>
          </p:spPr>
        </p:cxnSp>
        <p:sp>
          <p:nvSpPr>
            <p:cNvPr id="557" name="Google Shape;557;p31"/>
            <p:cNvSpPr/>
            <p:nvPr/>
          </p:nvSpPr>
          <p:spPr>
            <a:xfrm>
              <a:off x="901550" y="5086930"/>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G</a:t>
              </a:r>
              <a:endParaRPr b="1" sz="1200">
                <a:solidFill>
                  <a:schemeClr val="lt1"/>
                </a:solidFill>
                <a:latin typeface="Nunito"/>
                <a:ea typeface="Nunito"/>
                <a:cs typeface="Nunito"/>
                <a:sym typeface="Nunito"/>
              </a:endParaRPr>
            </a:p>
          </p:txBody>
        </p:sp>
      </p:grpSp>
      <p:grpSp>
        <p:nvGrpSpPr>
          <p:cNvPr id="558" name="Google Shape;558;p31"/>
          <p:cNvGrpSpPr/>
          <p:nvPr/>
        </p:nvGrpSpPr>
        <p:grpSpPr>
          <a:xfrm>
            <a:off x="8626746" y="4289203"/>
            <a:ext cx="602171" cy="807132"/>
            <a:chOff x="10416846" y="2784859"/>
            <a:chExt cx="610350" cy="512400"/>
          </a:xfrm>
        </p:grpSpPr>
        <p:cxnSp>
          <p:nvCxnSpPr>
            <p:cNvPr id="559" name="Google Shape;559;p31"/>
            <p:cNvCxnSpPr>
              <a:stCxn id="560" idx="0"/>
            </p:cNvCxnSpPr>
            <p:nvPr/>
          </p:nvCxnSpPr>
          <p:spPr>
            <a:xfrm rot="10800000">
              <a:off x="10416846" y="2784859"/>
              <a:ext cx="409200" cy="273900"/>
            </a:xfrm>
            <a:prstGeom prst="straightConnector1">
              <a:avLst/>
            </a:prstGeom>
            <a:noFill/>
            <a:ln cap="flat" cmpd="sng" w="38100">
              <a:solidFill>
                <a:srgbClr val="70AD47"/>
              </a:solidFill>
              <a:prstDash val="solid"/>
              <a:round/>
              <a:headEnd len="med" w="med" type="none"/>
              <a:tailEnd len="med" w="med" type="triangle"/>
            </a:ln>
          </p:spPr>
        </p:cxnSp>
        <p:sp>
          <p:nvSpPr>
            <p:cNvPr id="560" name="Google Shape;560;p31"/>
            <p:cNvSpPr/>
            <p:nvPr/>
          </p:nvSpPr>
          <p:spPr>
            <a:xfrm>
              <a:off x="10624896" y="3058759"/>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C</a:t>
              </a:r>
              <a:endParaRPr b="1" sz="1200">
                <a:solidFill>
                  <a:schemeClr val="lt1"/>
                </a:solidFill>
                <a:latin typeface="Nunito"/>
                <a:ea typeface="Nunito"/>
                <a:cs typeface="Nunito"/>
                <a:sym typeface="Nunito"/>
              </a:endParaRPr>
            </a:p>
          </p:txBody>
        </p:sp>
      </p:grpSp>
      <p:grpSp>
        <p:nvGrpSpPr>
          <p:cNvPr id="561" name="Google Shape;561;p31"/>
          <p:cNvGrpSpPr/>
          <p:nvPr/>
        </p:nvGrpSpPr>
        <p:grpSpPr>
          <a:xfrm>
            <a:off x="5245088" y="2335036"/>
            <a:ext cx="905137" cy="488154"/>
            <a:chOff x="901550" y="5086930"/>
            <a:chExt cx="721800" cy="309900"/>
          </a:xfrm>
        </p:grpSpPr>
        <p:cxnSp>
          <p:nvCxnSpPr>
            <p:cNvPr id="562" name="Google Shape;562;p31"/>
            <p:cNvCxnSpPr>
              <a:stCxn id="563" idx="3"/>
            </p:cNvCxnSpPr>
            <p:nvPr/>
          </p:nvCxnSpPr>
          <p:spPr>
            <a:xfrm>
              <a:off x="1120250" y="5173930"/>
              <a:ext cx="503100" cy="222900"/>
            </a:xfrm>
            <a:prstGeom prst="straightConnector1">
              <a:avLst/>
            </a:prstGeom>
            <a:noFill/>
            <a:ln cap="flat" cmpd="sng" w="38100">
              <a:solidFill>
                <a:srgbClr val="FF9933"/>
              </a:solidFill>
              <a:prstDash val="solid"/>
              <a:round/>
              <a:headEnd len="med" w="med" type="none"/>
              <a:tailEnd len="med" w="med" type="triangle"/>
            </a:ln>
          </p:spPr>
        </p:cxnSp>
        <p:sp>
          <p:nvSpPr>
            <p:cNvPr id="563" name="Google Shape;563;p31"/>
            <p:cNvSpPr/>
            <p:nvPr/>
          </p:nvSpPr>
          <p:spPr>
            <a:xfrm>
              <a:off x="901550" y="5086930"/>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H</a:t>
              </a:r>
              <a:endParaRPr b="1" sz="1200">
                <a:solidFill>
                  <a:schemeClr val="lt1"/>
                </a:solidFill>
                <a:latin typeface="Nunito"/>
                <a:ea typeface="Nunito"/>
                <a:cs typeface="Nunito"/>
                <a:sym typeface="Nunito"/>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pic>
        <p:nvPicPr>
          <p:cNvPr id="568" name="Google Shape;568;p32"/>
          <p:cNvPicPr preferRelativeResize="0"/>
          <p:nvPr/>
        </p:nvPicPr>
        <p:blipFill>
          <a:blip r:embed="rId3">
            <a:alphaModFix/>
          </a:blip>
          <a:stretch>
            <a:fillRect/>
          </a:stretch>
        </p:blipFill>
        <p:spPr>
          <a:xfrm>
            <a:off x="3680138" y="3769061"/>
            <a:ext cx="2037324" cy="1652179"/>
          </a:xfrm>
          <a:prstGeom prst="rect">
            <a:avLst/>
          </a:prstGeom>
          <a:noFill/>
          <a:ln>
            <a:noFill/>
          </a:ln>
        </p:spPr>
      </p:pic>
      <p:pic>
        <p:nvPicPr>
          <p:cNvPr id="569" name="Google Shape;569;p32"/>
          <p:cNvPicPr preferRelativeResize="0"/>
          <p:nvPr/>
        </p:nvPicPr>
        <p:blipFill>
          <a:blip r:embed="rId4">
            <a:alphaModFix/>
          </a:blip>
          <a:stretch>
            <a:fillRect/>
          </a:stretch>
        </p:blipFill>
        <p:spPr>
          <a:xfrm>
            <a:off x="7013824" y="1730313"/>
            <a:ext cx="2648249" cy="3389750"/>
          </a:xfrm>
          <a:prstGeom prst="rect">
            <a:avLst/>
          </a:prstGeom>
          <a:noFill/>
          <a:ln>
            <a:noFill/>
          </a:ln>
        </p:spPr>
      </p:pic>
      <p:sp>
        <p:nvSpPr>
          <p:cNvPr id="570" name="Google Shape;570;p32"/>
          <p:cNvSpPr/>
          <p:nvPr/>
        </p:nvSpPr>
        <p:spPr>
          <a:xfrm rot="-5400000">
            <a:off x="252975" y="2377125"/>
            <a:ext cx="1306500" cy="299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571" name="Google Shape;571;p32"/>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572" name="Google Shape;572;p32"/>
          <p:cNvSpPr txBox="1"/>
          <p:nvPr>
            <p:ph type="title"/>
          </p:nvPr>
        </p:nvSpPr>
        <p:spPr>
          <a:xfrm>
            <a:off x="364374" y="438500"/>
            <a:ext cx="3145500" cy="520200"/>
          </a:xfrm>
          <a:prstGeom prst="rect">
            <a:avLst/>
          </a:prstGeom>
        </p:spPr>
        <p:txBody>
          <a:bodyPr anchorCtr="0" anchor="t" bIns="116000" lIns="116000" spcFirstLastPara="1" rIns="116000" wrap="square" tIns="116000">
            <a:normAutofit fontScale="90000"/>
          </a:bodyPr>
          <a:lstStyle/>
          <a:p>
            <a:pPr indent="0" lvl="0" marL="0" rtl="0" algn="l">
              <a:spcBef>
                <a:spcPts val="0"/>
              </a:spcBef>
              <a:spcAft>
                <a:spcPts val="0"/>
              </a:spcAft>
              <a:buNone/>
            </a:pPr>
            <a:r>
              <a:rPr lang="en" sz="1522"/>
              <a:t>CDR/TENSIONER ARM ASSEMBLY</a:t>
            </a:r>
            <a:endParaRPr sz="1522"/>
          </a:p>
        </p:txBody>
      </p:sp>
      <p:sp>
        <p:nvSpPr>
          <p:cNvPr id="573" name="Google Shape;573;p32"/>
          <p:cNvSpPr txBox="1"/>
          <p:nvPr/>
        </p:nvSpPr>
        <p:spPr>
          <a:xfrm>
            <a:off x="604275" y="5519625"/>
            <a:ext cx="2941200" cy="338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000"/>
              </a:spcAft>
              <a:buNone/>
            </a:pPr>
            <a:r>
              <a:rPr lang="en" sz="1500">
                <a:solidFill>
                  <a:srgbClr val="ED3024"/>
                </a:solidFill>
                <a:latin typeface="Nunito"/>
                <a:ea typeface="Nunito"/>
                <a:cs typeface="Nunito"/>
                <a:sym typeface="Nunito"/>
              </a:rPr>
              <a:t>ASSEMBLY INSTRUCTIONS</a:t>
            </a:r>
            <a:endParaRPr sz="1500">
              <a:solidFill>
                <a:srgbClr val="ED3024"/>
              </a:solidFill>
              <a:latin typeface="Nunito"/>
              <a:ea typeface="Nunito"/>
              <a:cs typeface="Nunito"/>
              <a:sym typeface="Nunito"/>
            </a:endParaRPr>
          </a:p>
        </p:txBody>
      </p:sp>
      <p:sp>
        <p:nvSpPr>
          <p:cNvPr id="574" name="Google Shape;574;p32"/>
          <p:cNvSpPr txBox="1"/>
          <p:nvPr/>
        </p:nvSpPr>
        <p:spPr>
          <a:xfrm>
            <a:off x="528100" y="5807650"/>
            <a:ext cx="9320400" cy="1358700"/>
          </a:xfrm>
          <a:prstGeom prst="rect">
            <a:avLst/>
          </a:prstGeom>
          <a:noFill/>
          <a:ln>
            <a:noFill/>
          </a:ln>
        </p:spPr>
        <p:txBody>
          <a:bodyPr anchorCtr="0" anchor="t" bIns="116000" lIns="116000" spcFirstLastPara="1" rIns="116000" wrap="square" tIns="116000">
            <a:noAutofit/>
          </a:bodyPr>
          <a:lstStyle/>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Attach Tensioner Arm Assembly with 1x M3X12mm Flat Head Cap Screw (FHCS)</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Check for correct CDR/One-Way bearing orientation per pg. 27 and then drop CDR Assembly into Tensioner Mount “pocket”.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Insert 8mm axle through chassis bearings and CDR assembly.</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Verify correct CDR/One-Way bearing orientation per pg. 27 and repeat steps 2 and 3 if necessary.</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Place an M3 washer followed by the spring onto a M3x30 SHCS screw, insert through slot in Tensioner Arm, and screw into heat set insert in the Tensioner Mount (leave spring untensioned for now).</a:t>
            </a:r>
            <a:endParaRPr sz="1200">
              <a:solidFill>
                <a:srgbClr val="9D959D"/>
              </a:solidFill>
              <a:latin typeface="Nunito"/>
              <a:ea typeface="Nunito"/>
              <a:cs typeface="Nunito"/>
              <a:sym typeface="Nunito"/>
            </a:endParaRPr>
          </a:p>
        </p:txBody>
      </p:sp>
      <p:graphicFrame>
        <p:nvGraphicFramePr>
          <p:cNvPr id="575" name="Google Shape;575;p32"/>
          <p:cNvGraphicFramePr/>
          <p:nvPr/>
        </p:nvGraphicFramePr>
        <p:xfrm>
          <a:off x="7274898" y="1372510"/>
          <a:ext cx="3000000" cy="3000000"/>
        </p:xfrm>
        <a:graphic>
          <a:graphicData uri="http://schemas.openxmlformats.org/drawingml/2006/table">
            <a:tbl>
              <a:tblPr>
                <a:noFill/>
                <a:tableStyleId>{2D0CF6D6-3A11-4359-98C5-76592DAF59D7}</a:tableStyleId>
              </a:tblPr>
              <a:tblGrid>
                <a:gridCol w="2070375"/>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EXPLODED VIEWS</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sp>
        <p:nvSpPr>
          <p:cNvPr id="576" name="Google Shape;576;p32"/>
          <p:cNvSpPr txBox="1"/>
          <p:nvPr/>
        </p:nvSpPr>
        <p:spPr>
          <a:xfrm>
            <a:off x="694400" y="1201500"/>
            <a:ext cx="3266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CDR/TENSIONER ARM</a:t>
            </a:r>
            <a:r>
              <a:rPr lang="en" sz="1200">
                <a:solidFill>
                  <a:srgbClr val="ED3024"/>
                </a:solidFill>
                <a:latin typeface="Nunito"/>
                <a:ea typeface="Nunito"/>
                <a:cs typeface="Nunito"/>
                <a:sym typeface="Nunito"/>
              </a:rPr>
              <a:t> BOM</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577" name="Google Shape;577;p32"/>
          <p:cNvSpPr txBox="1"/>
          <p:nvPr/>
        </p:nvSpPr>
        <p:spPr>
          <a:xfrm>
            <a:off x="1121725" y="1778700"/>
            <a:ext cx="3641100" cy="14667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1x </a:t>
            </a:r>
            <a:r>
              <a:rPr lang="en" sz="1200">
                <a:solidFill>
                  <a:srgbClr val="9D959D"/>
                </a:solidFill>
                <a:latin typeface="Nunito"/>
                <a:ea typeface="Nunito"/>
                <a:cs typeface="Nunito"/>
                <a:sym typeface="Nunito"/>
              </a:rPr>
              <a:t>CDR Assembly</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1x Tensioner Arm Assembly</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8mm Steel Axle</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M3x12mm Flat Head Cap Screw (FHCS)</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M3x30mm Socket Head Cap Screw (SHCS)</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1x M3 Washer</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1x Spring</a:t>
            </a:r>
            <a:endParaRPr sz="1200">
              <a:solidFill>
                <a:srgbClr val="9D959D"/>
              </a:solidFill>
              <a:latin typeface="Nunito"/>
              <a:ea typeface="Nunito"/>
              <a:cs typeface="Nunito"/>
              <a:sym typeface="Nunito"/>
            </a:endParaRPr>
          </a:p>
        </p:txBody>
      </p:sp>
      <p:sp>
        <p:nvSpPr>
          <p:cNvPr id="578" name="Google Shape;578;p32"/>
          <p:cNvSpPr txBox="1"/>
          <p:nvPr/>
        </p:nvSpPr>
        <p:spPr>
          <a:xfrm>
            <a:off x="667725" y="1768225"/>
            <a:ext cx="477000" cy="2130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A</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B</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C</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D</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E</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F</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G</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t/>
            </a:r>
            <a:endParaRPr b="1" sz="1200">
              <a:solidFill>
                <a:schemeClr val="lt1"/>
              </a:solidFill>
              <a:highlight>
                <a:srgbClr val="70AD47"/>
              </a:highlight>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grpSp>
        <p:nvGrpSpPr>
          <p:cNvPr id="579" name="Google Shape;579;p32"/>
          <p:cNvGrpSpPr/>
          <p:nvPr/>
        </p:nvGrpSpPr>
        <p:grpSpPr>
          <a:xfrm>
            <a:off x="7378458" y="2956062"/>
            <a:ext cx="836735" cy="375685"/>
            <a:chOff x="6785220" y="1821694"/>
            <a:chExt cx="848100" cy="238500"/>
          </a:xfrm>
        </p:grpSpPr>
        <p:cxnSp>
          <p:nvCxnSpPr>
            <p:cNvPr id="580" name="Google Shape;580;p32"/>
            <p:cNvCxnSpPr>
              <a:stCxn id="581" idx="3"/>
            </p:cNvCxnSpPr>
            <p:nvPr/>
          </p:nvCxnSpPr>
          <p:spPr>
            <a:xfrm flipH="1" rot="10800000">
              <a:off x="7187520" y="1841944"/>
              <a:ext cx="445800" cy="99000"/>
            </a:xfrm>
            <a:prstGeom prst="straightConnector1">
              <a:avLst/>
            </a:prstGeom>
            <a:noFill/>
            <a:ln cap="flat" cmpd="sng" w="38100">
              <a:solidFill>
                <a:srgbClr val="70AD47"/>
              </a:solidFill>
              <a:prstDash val="solid"/>
              <a:round/>
              <a:headEnd len="med" w="med" type="none"/>
              <a:tailEnd len="med" w="med" type="triangle"/>
            </a:ln>
          </p:spPr>
        </p:cxnSp>
        <p:sp>
          <p:nvSpPr>
            <p:cNvPr id="581" name="Google Shape;581;p32"/>
            <p:cNvSpPr/>
            <p:nvPr/>
          </p:nvSpPr>
          <p:spPr>
            <a:xfrm>
              <a:off x="6785220" y="1821694"/>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grpSp>
        <p:nvGrpSpPr>
          <p:cNvPr id="582" name="Google Shape;582;p32"/>
          <p:cNvGrpSpPr/>
          <p:nvPr/>
        </p:nvGrpSpPr>
        <p:grpSpPr>
          <a:xfrm>
            <a:off x="7899095" y="1859887"/>
            <a:ext cx="1143075" cy="788466"/>
            <a:chOff x="10788628" y="3169173"/>
            <a:chExt cx="1158600" cy="500550"/>
          </a:xfrm>
        </p:grpSpPr>
        <p:cxnSp>
          <p:nvCxnSpPr>
            <p:cNvPr id="583" name="Google Shape;583;p32"/>
            <p:cNvCxnSpPr>
              <a:stCxn id="584" idx="3"/>
            </p:cNvCxnSpPr>
            <p:nvPr/>
          </p:nvCxnSpPr>
          <p:spPr>
            <a:xfrm>
              <a:off x="11190928" y="3288423"/>
              <a:ext cx="756300" cy="381300"/>
            </a:xfrm>
            <a:prstGeom prst="straightConnector1">
              <a:avLst/>
            </a:prstGeom>
            <a:noFill/>
            <a:ln cap="flat" cmpd="sng" w="38100">
              <a:solidFill>
                <a:srgbClr val="70AD47"/>
              </a:solidFill>
              <a:prstDash val="solid"/>
              <a:round/>
              <a:headEnd len="med" w="med" type="none"/>
              <a:tailEnd len="med" w="med" type="triangle"/>
            </a:ln>
          </p:spPr>
        </p:cxnSp>
        <p:sp>
          <p:nvSpPr>
            <p:cNvPr id="584" name="Google Shape;584;p32"/>
            <p:cNvSpPr/>
            <p:nvPr/>
          </p:nvSpPr>
          <p:spPr>
            <a:xfrm>
              <a:off x="10788628" y="3169173"/>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B</a:t>
              </a:r>
              <a:endParaRPr b="1" sz="1200">
                <a:solidFill>
                  <a:schemeClr val="lt1"/>
                </a:solidFill>
                <a:latin typeface="Nunito"/>
                <a:ea typeface="Nunito"/>
                <a:cs typeface="Nunito"/>
                <a:sym typeface="Nunito"/>
              </a:endParaRPr>
            </a:p>
          </p:txBody>
        </p:sp>
      </p:grpSp>
      <p:grpSp>
        <p:nvGrpSpPr>
          <p:cNvPr id="585" name="Google Shape;585;p32"/>
          <p:cNvGrpSpPr/>
          <p:nvPr/>
        </p:nvGrpSpPr>
        <p:grpSpPr>
          <a:xfrm>
            <a:off x="3415401" y="3752086"/>
            <a:ext cx="620918" cy="538718"/>
            <a:chOff x="901550" y="5086930"/>
            <a:chExt cx="495150" cy="342000"/>
          </a:xfrm>
        </p:grpSpPr>
        <p:cxnSp>
          <p:nvCxnSpPr>
            <p:cNvPr id="586" name="Google Shape;586;p32"/>
            <p:cNvCxnSpPr>
              <a:stCxn id="587" idx="2"/>
            </p:cNvCxnSpPr>
            <p:nvPr/>
          </p:nvCxnSpPr>
          <p:spPr>
            <a:xfrm>
              <a:off x="1010900" y="5260930"/>
              <a:ext cx="385800" cy="168000"/>
            </a:xfrm>
            <a:prstGeom prst="straightConnector1">
              <a:avLst/>
            </a:prstGeom>
            <a:noFill/>
            <a:ln cap="flat" cmpd="sng" w="38100">
              <a:solidFill>
                <a:srgbClr val="70AD47"/>
              </a:solidFill>
              <a:prstDash val="solid"/>
              <a:round/>
              <a:headEnd len="med" w="med" type="none"/>
              <a:tailEnd len="med" w="med" type="triangle"/>
            </a:ln>
          </p:spPr>
        </p:cxnSp>
        <p:sp>
          <p:nvSpPr>
            <p:cNvPr id="587" name="Google Shape;587;p32"/>
            <p:cNvSpPr/>
            <p:nvPr/>
          </p:nvSpPr>
          <p:spPr>
            <a:xfrm>
              <a:off x="901550" y="5086930"/>
              <a:ext cx="218700" cy="1740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E</a:t>
              </a:r>
              <a:endParaRPr b="1" sz="1200">
                <a:solidFill>
                  <a:schemeClr val="lt1"/>
                </a:solidFill>
                <a:latin typeface="Nunito"/>
                <a:ea typeface="Nunito"/>
                <a:cs typeface="Nunito"/>
                <a:sym typeface="Nunito"/>
              </a:endParaRPr>
            </a:p>
          </p:txBody>
        </p:sp>
      </p:grpSp>
      <p:grpSp>
        <p:nvGrpSpPr>
          <p:cNvPr id="588" name="Google Shape;588;p32"/>
          <p:cNvGrpSpPr/>
          <p:nvPr/>
        </p:nvGrpSpPr>
        <p:grpSpPr>
          <a:xfrm>
            <a:off x="4161126" y="3631823"/>
            <a:ext cx="274250" cy="779251"/>
            <a:chOff x="901550" y="5086930"/>
            <a:chExt cx="218700" cy="494700"/>
          </a:xfrm>
        </p:grpSpPr>
        <p:cxnSp>
          <p:nvCxnSpPr>
            <p:cNvPr id="589" name="Google Shape;589;p32"/>
            <p:cNvCxnSpPr>
              <a:stCxn id="590" idx="2"/>
            </p:cNvCxnSpPr>
            <p:nvPr/>
          </p:nvCxnSpPr>
          <p:spPr>
            <a:xfrm flipH="1">
              <a:off x="914000" y="5260930"/>
              <a:ext cx="96900" cy="320700"/>
            </a:xfrm>
            <a:prstGeom prst="straightConnector1">
              <a:avLst/>
            </a:prstGeom>
            <a:noFill/>
            <a:ln cap="flat" cmpd="sng" w="38100">
              <a:solidFill>
                <a:srgbClr val="70AD47"/>
              </a:solidFill>
              <a:prstDash val="solid"/>
              <a:round/>
              <a:headEnd len="med" w="med" type="none"/>
              <a:tailEnd len="med" w="med" type="triangle"/>
            </a:ln>
          </p:spPr>
        </p:cxnSp>
        <p:sp>
          <p:nvSpPr>
            <p:cNvPr id="590" name="Google Shape;590;p32"/>
            <p:cNvSpPr/>
            <p:nvPr/>
          </p:nvSpPr>
          <p:spPr>
            <a:xfrm>
              <a:off x="901550" y="5086930"/>
              <a:ext cx="218700" cy="1740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F</a:t>
              </a:r>
              <a:endParaRPr b="1" sz="1200">
                <a:solidFill>
                  <a:schemeClr val="lt1"/>
                </a:solidFill>
                <a:latin typeface="Nunito"/>
                <a:ea typeface="Nunito"/>
                <a:cs typeface="Nunito"/>
                <a:sym typeface="Nunito"/>
              </a:endParaRPr>
            </a:p>
          </p:txBody>
        </p:sp>
      </p:grpSp>
      <p:grpSp>
        <p:nvGrpSpPr>
          <p:cNvPr id="591" name="Google Shape;591;p32"/>
          <p:cNvGrpSpPr/>
          <p:nvPr/>
        </p:nvGrpSpPr>
        <p:grpSpPr>
          <a:xfrm>
            <a:off x="3585201" y="4698693"/>
            <a:ext cx="643302" cy="590227"/>
            <a:chOff x="901550" y="4886230"/>
            <a:chExt cx="513000" cy="374700"/>
          </a:xfrm>
        </p:grpSpPr>
        <p:cxnSp>
          <p:nvCxnSpPr>
            <p:cNvPr id="592" name="Google Shape;592;p32"/>
            <p:cNvCxnSpPr>
              <a:stCxn id="593" idx="3"/>
            </p:cNvCxnSpPr>
            <p:nvPr/>
          </p:nvCxnSpPr>
          <p:spPr>
            <a:xfrm flipH="1" rot="10800000">
              <a:off x="1120250" y="4886230"/>
              <a:ext cx="294300" cy="287700"/>
            </a:xfrm>
            <a:prstGeom prst="straightConnector1">
              <a:avLst/>
            </a:prstGeom>
            <a:noFill/>
            <a:ln cap="flat" cmpd="sng" w="38100">
              <a:solidFill>
                <a:srgbClr val="70AD47"/>
              </a:solidFill>
              <a:prstDash val="solid"/>
              <a:round/>
              <a:headEnd len="med" w="med" type="none"/>
              <a:tailEnd len="med" w="med" type="triangle"/>
            </a:ln>
          </p:spPr>
        </p:cxnSp>
        <p:sp>
          <p:nvSpPr>
            <p:cNvPr id="593" name="Google Shape;593;p32"/>
            <p:cNvSpPr/>
            <p:nvPr/>
          </p:nvSpPr>
          <p:spPr>
            <a:xfrm>
              <a:off x="901550" y="5086930"/>
              <a:ext cx="218700" cy="1740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G</a:t>
              </a:r>
              <a:endParaRPr b="1" sz="1200">
                <a:solidFill>
                  <a:schemeClr val="lt1"/>
                </a:solidFill>
                <a:latin typeface="Nunito"/>
                <a:ea typeface="Nunito"/>
                <a:cs typeface="Nunito"/>
                <a:sym typeface="Nunito"/>
              </a:endParaRPr>
            </a:p>
          </p:txBody>
        </p:sp>
      </p:grpSp>
      <p:grpSp>
        <p:nvGrpSpPr>
          <p:cNvPr id="594" name="Google Shape;594;p32"/>
          <p:cNvGrpSpPr/>
          <p:nvPr/>
        </p:nvGrpSpPr>
        <p:grpSpPr>
          <a:xfrm>
            <a:off x="6743458" y="4187637"/>
            <a:ext cx="738470" cy="469016"/>
            <a:chOff x="6785220" y="1821694"/>
            <a:chExt cx="748500" cy="297750"/>
          </a:xfrm>
        </p:grpSpPr>
        <p:cxnSp>
          <p:nvCxnSpPr>
            <p:cNvPr id="595" name="Google Shape;595;p32"/>
            <p:cNvCxnSpPr>
              <a:stCxn id="596" idx="3"/>
            </p:cNvCxnSpPr>
            <p:nvPr/>
          </p:nvCxnSpPr>
          <p:spPr>
            <a:xfrm>
              <a:off x="7187520" y="1940944"/>
              <a:ext cx="346200" cy="178500"/>
            </a:xfrm>
            <a:prstGeom prst="straightConnector1">
              <a:avLst/>
            </a:prstGeom>
            <a:noFill/>
            <a:ln cap="flat" cmpd="sng" w="38100">
              <a:solidFill>
                <a:srgbClr val="70AD47"/>
              </a:solidFill>
              <a:prstDash val="solid"/>
              <a:round/>
              <a:headEnd len="med" w="med" type="none"/>
              <a:tailEnd len="med" w="med" type="triangle"/>
            </a:ln>
          </p:spPr>
        </p:cxnSp>
        <p:sp>
          <p:nvSpPr>
            <p:cNvPr id="596" name="Google Shape;596;p32"/>
            <p:cNvSpPr/>
            <p:nvPr/>
          </p:nvSpPr>
          <p:spPr>
            <a:xfrm>
              <a:off x="6785220" y="1821694"/>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C</a:t>
              </a:r>
              <a:endParaRPr b="1" sz="1200">
                <a:solidFill>
                  <a:schemeClr val="lt1"/>
                </a:solidFill>
                <a:latin typeface="Nunito"/>
                <a:ea typeface="Nunito"/>
                <a:cs typeface="Nunito"/>
                <a:sym typeface="Nunito"/>
              </a:endParaRPr>
            </a:p>
          </p:txBody>
        </p:sp>
      </p:grpSp>
      <p:grpSp>
        <p:nvGrpSpPr>
          <p:cNvPr id="597" name="Google Shape;597;p32"/>
          <p:cNvGrpSpPr/>
          <p:nvPr/>
        </p:nvGrpSpPr>
        <p:grpSpPr>
          <a:xfrm>
            <a:off x="6433333" y="3537862"/>
            <a:ext cx="2532997" cy="375685"/>
            <a:chOff x="6785220" y="1821694"/>
            <a:chExt cx="2567400" cy="238500"/>
          </a:xfrm>
        </p:grpSpPr>
        <p:cxnSp>
          <p:nvCxnSpPr>
            <p:cNvPr id="598" name="Google Shape;598;p32"/>
            <p:cNvCxnSpPr>
              <a:stCxn id="599" idx="3"/>
            </p:cNvCxnSpPr>
            <p:nvPr/>
          </p:nvCxnSpPr>
          <p:spPr>
            <a:xfrm flipH="1" rot="10800000">
              <a:off x="7187520" y="1842844"/>
              <a:ext cx="2165100" cy="98100"/>
            </a:xfrm>
            <a:prstGeom prst="straightConnector1">
              <a:avLst/>
            </a:prstGeom>
            <a:noFill/>
            <a:ln cap="flat" cmpd="sng" w="38100">
              <a:solidFill>
                <a:srgbClr val="70AD47"/>
              </a:solidFill>
              <a:prstDash val="solid"/>
              <a:round/>
              <a:headEnd len="med" w="med" type="none"/>
              <a:tailEnd len="med" w="med" type="triangle"/>
            </a:ln>
          </p:spPr>
        </p:cxnSp>
        <p:sp>
          <p:nvSpPr>
            <p:cNvPr id="599" name="Google Shape;599;p32"/>
            <p:cNvSpPr/>
            <p:nvPr/>
          </p:nvSpPr>
          <p:spPr>
            <a:xfrm>
              <a:off x="6785220" y="1821694"/>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D</a:t>
              </a:r>
              <a:endParaRPr b="1" sz="1200">
                <a:solidFill>
                  <a:schemeClr val="lt1"/>
                </a:solidFill>
                <a:latin typeface="Nunito"/>
                <a:ea typeface="Nunito"/>
                <a:cs typeface="Nunito"/>
                <a:sym typeface="Nunito"/>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pic>
        <p:nvPicPr>
          <p:cNvPr id="604" name="Google Shape;604;p33"/>
          <p:cNvPicPr preferRelativeResize="0"/>
          <p:nvPr/>
        </p:nvPicPr>
        <p:blipFill>
          <a:blip r:embed="rId3">
            <a:alphaModFix/>
          </a:blip>
          <a:stretch>
            <a:fillRect/>
          </a:stretch>
        </p:blipFill>
        <p:spPr>
          <a:xfrm>
            <a:off x="5399675" y="2680775"/>
            <a:ext cx="4290774" cy="2077325"/>
          </a:xfrm>
          <a:prstGeom prst="rect">
            <a:avLst/>
          </a:prstGeom>
          <a:noFill/>
          <a:ln>
            <a:noFill/>
          </a:ln>
        </p:spPr>
      </p:pic>
      <p:pic>
        <p:nvPicPr>
          <p:cNvPr id="605" name="Google Shape;605;p33"/>
          <p:cNvPicPr preferRelativeResize="0"/>
          <p:nvPr/>
        </p:nvPicPr>
        <p:blipFill rotWithShape="1">
          <a:blip r:embed="rId4">
            <a:alphaModFix/>
          </a:blip>
          <a:srcRect b="0" l="0" r="0" t="13217"/>
          <a:stretch/>
        </p:blipFill>
        <p:spPr>
          <a:xfrm>
            <a:off x="467550" y="2658424"/>
            <a:ext cx="4627324" cy="1738850"/>
          </a:xfrm>
          <a:prstGeom prst="rect">
            <a:avLst/>
          </a:prstGeom>
          <a:noFill/>
          <a:ln>
            <a:noFill/>
          </a:ln>
        </p:spPr>
      </p:pic>
      <p:sp>
        <p:nvSpPr>
          <p:cNvPr id="606" name="Google Shape;606;p33"/>
          <p:cNvSpPr txBox="1"/>
          <p:nvPr>
            <p:ph type="title"/>
          </p:nvPr>
        </p:nvSpPr>
        <p:spPr>
          <a:xfrm>
            <a:off x="364373" y="438500"/>
            <a:ext cx="3411300" cy="520200"/>
          </a:xfrm>
          <a:prstGeom prst="rect">
            <a:avLst/>
          </a:prstGeom>
        </p:spPr>
        <p:txBody>
          <a:bodyPr anchorCtr="0" anchor="t" bIns="116000" lIns="116000" spcFirstLastPara="1" rIns="116000" wrap="square" tIns="116000">
            <a:normAutofit/>
          </a:bodyPr>
          <a:lstStyle/>
          <a:p>
            <a:pPr indent="0" lvl="0" marL="0" rtl="0" algn="l">
              <a:spcBef>
                <a:spcPts val="0"/>
              </a:spcBef>
              <a:spcAft>
                <a:spcPts val="0"/>
              </a:spcAft>
              <a:buNone/>
            </a:pPr>
            <a:r>
              <a:rPr lang="en"/>
              <a:t>ONE-WAY BEARING ORIENTATION</a:t>
            </a:r>
            <a:endParaRPr/>
          </a:p>
        </p:txBody>
      </p:sp>
      <p:sp>
        <p:nvSpPr>
          <p:cNvPr id="607" name="Google Shape;607;p33"/>
          <p:cNvSpPr txBox="1"/>
          <p:nvPr/>
        </p:nvSpPr>
        <p:spPr>
          <a:xfrm>
            <a:off x="807275" y="5291500"/>
            <a:ext cx="8978700" cy="8493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a:solidFill>
                  <a:srgbClr val="9D959D"/>
                </a:solidFill>
                <a:latin typeface="Nunito"/>
                <a:ea typeface="Nunito"/>
                <a:cs typeface="Nunito"/>
                <a:sym typeface="Nunito"/>
              </a:rPr>
              <a:t>One-Way bearing locks when Rim Roller/Axle is held and Center Drive Roller is rotated in the direction of filament unload/eject (in the pictures above clockwise for front load configuration, counter clockwise for rear/bottom load)</a:t>
            </a:r>
            <a:endParaRPr>
              <a:solidFill>
                <a:srgbClr val="9D959D"/>
              </a:solidFill>
              <a:latin typeface="Nunito"/>
              <a:ea typeface="Nunito"/>
              <a:cs typeface="Nunito"/>
              <a:sym typeface="Nunito"/>
            </a:endParaRPr>
          </a:p>
        </p:txBody>
      </p:sp>
      <p:graphicFrame>
        <p:nvGraphicFramePr>
          <p:cNvPr id="608" name="Google Shape;608;p33"/>
          <p:cNvGraphicFramePr/>
          <p:nvPr/>
        </p:nvGraphicFramePr>
        <p:xfrm>
          <a:off x="894098" y="2027885"/>
          <a:ext cx="3000000" cy="3000000"/>
        </p:xfrm>
        <a:graphic>
          <a:graphicData uri="http://schemas.openxmlformats.org/drawingml/2006/table">
            <a:tbl>
              <a:tblPr>
                <a:noFill/>
                <a:tableStyleId>{2D0CF6D6-3A11-4359-98C5-76592DAF59D7}</a:tableStyleId>
              </a:tblPr>
              <a:tblGrid>
                <a:gridCol w="3266525"/>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FRONT LOAD CONFIGURATION</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graphicFrame>
        <p:nvGraphicFramePr>
          <p:cNvPr id="609" name="Google Shape;609;p33"/>
          <p:cNvGraphicFramePr/>
          <p:nvPr/>
        </p:nvGraphicFramePr>
        <p:xfrm>
          <a:off x="5398448" y="2027885"/>
          <a:ext cx="3000000" cy="3000000"/>
        </p:xfrm>
        <a:graphic>
          <a:graphicData uri="http://schemas.openxmlformats.org/drawingml/2006/table">
            <a:tbl>
              <a:tblPr>
                <a:noFill/>
                <a:tableStyleId>{2D0CF6D6-3A11-4359-98C5-76592DAF59D7}</a:tableStyleId>
              </a:tblPr>
              <a:tblGrid>
                <a:gridCol w="4167325"/>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REAR/BOTTOM</a:t>
                      </a:r>
                      <a:r>
                        <a:rPr lang="en" sz="1500">
                          <a:solidFill>
                            <a:srgbClr val="9D959D"/>
                          </a:solidFill>
                          <a:latin typeface="Nunito"/>
                          <a:ea typeface="Nunito"/>
                          <a:cs typeface="Nunito"/>
                          <a:sym typeface="Nunito"/>
                        </a:rPr>
                        <a:t> LOAD CONFIGURATION</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sp>
        <p:nvSpPr>
          <p:cNvPr id="610" name="Google Shape;610;p33"/>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pic>
        <p:nvPicPr>
          <p:cNvPr id="615" name="Google Shape;615;p34"/>
          <p:cNvPicPr preferRelativeResize="0"/>
          <p:nvPr/>
        </p:nvPicPr>
        <p:blipFill>
          <a:blip r:embed="rId3">
            <a:alphaModFix/>
          </a:blip>
          <a:stretch>
            <a:fillRect/>
          </a:stretch>
        </p:blipFill>
        <p:spPr>
          <a:xfrm>
            <a:off x="4909618" y="1447800"/>
            <a:ext cx="4938882" cy="3730475"/>
          </a:xfrm>
          <a:prstGeom prst="rect">
            <a:avLst/>
          </a:prstGeom>
          <a:noFill/>
          <a:ln>
            <a:noFill/>
          </a:ln>
        </p:spPr>
      </p:pic>
      <p:sp>
        <p:nvSpPr>
          <p:cNvPr id="616" name="Google Shape;616;p34"/>
          <p:cNvSpPr/>
          <p:nvPr/>
        </p:nvSpPr>
        <p:spPr>
          <a:xfrm rot="-5400000">
            <a:off x="622125" y="2007900"/>
            <a:ext cx="568200" cy="299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617" name="Google Shape;617;p34"/>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618" name="Google Shape;618;p34"/>
          <p:cNvSpPr txBox="1"/>
          <p:nvPr>
            <p:ph type="title"/>
          </p:nvPr>
        </p:nvSpPr>
        <p:spPr>
          <a:xfrm>
            <a:off x="364374" y="438500"/>
            <a:ext cx="3145500" cy="520200"/>
          </a:xfrm>
          <a:prstGeom prst="rect">
            <a:avLst/>
          </a:prstGeom>
        </p:spPr>
        <p:txBody>
          <a:bodyPr anchorCtr="0" anchor="t" bIns="116000" lIns="116000" spcFirstLastPara="1" rIns="116000" wrap="square" tIns="116000">
            <a:normAutofit/>
          </a:bodyPr>
          <a:lstStyle/>
          <a:p>
            <a:pPr indent="0" lvl="0" marL="0" rtl="0" algn="l">
              <a:spcBef>
                <a:spcPts val="0"/>
              </a:spcBef>
              <a:spcAft>
                <a:spcPts val="0"/>
              </a:spcAft>
              <a:buNone/>
            </a:pPr>
            <a:r>
              <a:rPr lang="en" sz="1522"/>
              <a:t>RIM/IDLER ROLLER</a:t>
            </a:r>
            <a:r>
              <a:rPr lang="en" sz="1522"/>
              <a:t> ASSEMBLY</a:t>
            </a:r>
            <a:endParaRPr sz="1522"/>
          </a:p>
        </p:txBody>
      </p:sp>
      <p:sp>
        <p:nvSpPr>
          <p:cNvPr id="619" name="Google Shape;619;p34"/>
          <p:cNvSpPr txBox="1"/>
          <p:nvPr/>
        </p:nvSpPr>
        <p:spPr>
          <a:xfrm>
            <a:off x="604275" y="5062425"/>
            <a:ext cx="2941200" cy="338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000"/>
              </a:spcAft>
              <a:buNone/>
            </a:pPr>
            <a:r>
              <a:rPr lang="en" sz="1500">
                <a:solidFill>
                  <a:srgbClr val="ED3024"/>
                </a:solidFill>
                <a:latin typeface="Nunito"/>
                <a:ea typeface="Nunito"/>
                <a:cs typeface="Nunito"/>
                <a:sym typeface="Nunito"/>
              </a:rPr>
              <a:t>ASSEMBLY INSTRUCTIONS</a:t>
            </a:r>
            <a:endParaRPr sz="1500">
              <a:solidFill>
                <a:srgbClr val="ED3024"/>
              </a:solidFill>
              <a:latin typeface="Nunito"/>
              <a:ea typeface="Nunito"/>
              <a:cs typeface="Nunito"/>
              <a:sym typeface="Nunito"/>
            </a:endParaRPr>
          </a:p>
        </p:txBody>
      </p:sp>
      <p:sp>
        <p:nvSpPr>
          <p:cNvPr id="620" name="Google Shape;620;p34"/>
          <p:cNvSpPr txBox="1"/>
          <p:nvPr/>
        </p:nvSpPr>
        <p:spPr>
          <a:xfrm>
            <a:off x="528100" y="5350450"/>
            <a:ext cx="9320400" cy="1358700"/>
          </a:xfrm>
          <a:prstGeom prst="rect">
            <a:avLst/>
          </a:prstGeom>
          <a:noFill/>
          <a:ln>
            <a:noFill/>
          </a:ln>
        </p:spPr>
        <p:txBody>
          <a:bodyPr anchorCtr="0" anchor="t" bIns="116000" lIns="116000" spcFirstLastPara="1" rIns="116000" wrap="square" tIns="116000">
            <a:noAutofit/>
          </a:bodyPr>
          <a:lstStyle/>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Stretch Rubber Bands onto Rim Rollers.</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Ensure axle is centered within the chassis bearings within +/-1mm.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Slide Rim Rollers onto steel axle and snugly against chassis bearings.  Insert M3 screws (length 12mm through 16mm) and tighten with moderate pressure against axle.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Slide Idler Rollers onto Idler Axle.   Drive M3x12mm FHCS screws will be driven through the thin support web on the Idler Roller and into the Idler Axle.</a:t>
            </a:r>
            <a:endParaRPr sz="1200">
              <a:solidFill>
                <a:srgbClr val="9D959D"/>
              </a:solidFill>
              <a:latin typeface="Nunito"/>
              <a:ea typeface="Nunito"/>
              <a:cs typeface="Nunito"/>
              <a:sym typeface="Nunito"/>
            </a:endParaRPr>
          </a:p>
        </p:txBody>
      </p:sp>
      <p:graphicFrame>
        <p:nvGraphicFramePr>
          <p:cNvPr id="621" name="Google Shape;621;p34"/>
          <p:cNvGraphicFramePr/>
          <p:nvPr/>
        </p:nvGraphicFramePr>
        <p:xfrm>
          <a:off x="6499048" y="1088385"/>
          <a:ext cx="3000000" cy="3000000"/>
        </p:xfrm>
        <a:graphic>
          <a:graphicData uri="http://schemas.openxmlformats.org/drawingml/2006/table">
            <a:tbl>
              <a:tblPr>
                <a:noFill/>
                <a:tableStyleId>{2D0CF6D6-3A11-4359-98C5-76592DAF59D7}</a:tableStyleId>
              </a:tblPr>
              <a:tblGrid>
                <a:gridCol w="2003900"/>
              </a:tblGrid>
              <a:tr h="520275">
                <a:tc>
                  <a:txBody>
                    <a:bodyPr/>
                    <a:lstStyle/>
                    <a:p>
                      <a:pPr indent="0" lvl="0" marL="0" rtl="0" algn="l">
                        <a:spcBef>
                          <a:spcPts val="0"/>
                        </a:spcBef>
                        <a:spcAft>
                          <a:spcPts val="1000"/>
                        </a:spcAft>
                        <a:buNone/>
                      </a:pPr>
                      <a:r>
                        <a:rPr lang="en" sz="1500">
                          <a:solidFill>
                            <a:srgbClr val="9D959D"/>
                          </a:solidFill>
                          <a:latin typeface="Nunito"/>
                          <a:ea typeface="Nunito"/>
                          <a:cs typeface="Nunito"/>
                          <a:sym typeface="Nunito"/>
                        </a:rPr>
                        <a:t>EXPLODED VIEW</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alpha val="0"/>
                        </a:srgbClr>
                      </a:solidFill>
                      <a:prstDash val="solid"/>
                      <a:round/>
                      <a:headEnd len="sm" w="sm" type="none"/>
                      <a:tailEnd len="sm" w="sm" type="none"/>
                    </a:lnB>
                  </a:tcPr>
                </a:tc>
              </a:tr>
            </a:tbl>
          </a:graphicData>
        </a:graphic>
      </p:graphicFrame>
      <p:sp>
        <p:nvSpPr>
          <p:cNvPr id="622" name="Google Shape;622;p34"/>
          <p:cNvSpPr txBox="1"/>
          <p:nvPr/>
        </p:nvSpPr>
        <p:spPr>
          <a:xfrm>
            <a:off x="694400" y="1201500"/>
            <a:ext cx="3266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RIM/IDLER ROLLER</a:t>
            </a:r>
            <a:r>
              <a:rPr lang="en" sz="1200">
                <a:solidFill>
                  <a:srgbClr val="ED3024"/>
                </a:solidFill>
                <a:latin typeface="Nunito"/>
                <a:ea typeface="Nunito"/>
                <a:cs typeface="Nunito"/>
                <a:sym typeface="Nunito"/>
              </a:rPr>
              <a:t> BOM</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623" name="Google Shape;623;p34"/>
          <p:cNvSpPr txBox="1"/>
          <p:nvPr/>
        </p:nvSpPr>
        <p:spPr>
          <a:xfrm>
            <a:off x="1121725" y="1778700"/>
            <a:ext cx="3641100" cy="7104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2x Rubber Band</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2x M3x12-16mm Screw (Socket Head preferred)</a:t>
            </a:r>
            <a:endParaRPr sz="1200">
              <a:solidFill>
                <a:srgbClr val="9D959D"/>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2x M3x12mm Flat Head Cap Screw (FHCS)</a:t>
            </a:r>
            <a:endParaRPr sz="1200">
              <a:solidFill>
                <a:srgbClr val="9D959D"/>
              </a:solidFill>
              <a:latin typeface="Nunito"/>
              <a:ea typeface="Nunito"/>
              <a:cs typeface="Nunito"/>
              <a:sym typeface="Nunito"/>
            </a:endParaRPr>
          </a:p>
        </p:txBody>
      </p:sp>
      <p:grpSp>
        <p:nvGrpSpPr>
          <p:cNvPr id="624" name="Google Shape;624;p34"/>
          <p:cNvGrpSpPr/>
          <p:nvPr/>
        </p:nvGrpSpPr>
        <p:grpSpPr>
          <a:xfrm>
            <a:off x="661525" y="2869575"/>
            <a:ext cx="4009762" cy="710446"/>
            <a:chOff x="792998" y="4893710"/>
            <a:chExt cx="4895925" cy="669600"/>
          </a:xfrm>
        </p:grpSpPr>
        <p:sp>
          <p:nvSpPr>
            <p:cNvPr id="625" name="Google Shape;625;p34"/>
            <p:cNvSpPr/>
            <p:nvPr/>
          </p:nvSpPr>
          <p:spPr>
            <a:xfrm rot="-5400000">
              <a:off x="895828" y="5196044"/>
              <a:ext cx="349800" cy="3543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t/>
              </a:r>
              <a:endParaRPr b="1" sz="1000">
                <a:solidFill>
                  <a:schemeClr val="lt1"/>
                </a:solidFill>
                <a:latin typeface="Nunito"/>
                <a:ea typeface="Nunito"/>
                <a:cs typeface="Nunito"/>
                <a:sym typeface="Nunito"/>
              </a:endParaRPr>
            </a:p>
          </p:txBody>
        </p:sp>
        <p:sp>
          <p:nvSpPr>
            <p:cNvPr id="626" name="Google Shape;626;p34"/>
            <p:cNvSpPr txBox="1"/>
            <p:nvPr/>
          </p:nvSpPr>
          <p:spPr>
            <a:xfrm>
              <a:off x="792998" y="5069560"/>
              <a:ext cx="582300" cy="354000"/>
            </a:xfrm>
            <a:prstGeom prst="rect">
              <a:avLst/>
            </a:prstGeom>
            <a:noFill/>
            <a:ln>
              <a:noFill/>
            </a:ln>
          </p:spPr>
          <p:txBody>
            <a:bodyPr anchorCtr="0" anchor="t" bIns="116000" lIns="0" spcFirstLastPara="1" rIns="0" wrap="square" tIns="116000">
              <a:noAutofit/>
            </a:bodyPr>
            <a:lstStyle/>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D</a:t>
              </a:r>
              <a:endParaRPr b="1" sz="1200">
                <a:solidFill>
                  <a:schemeClr val="lt1"/>
                </a:solidFill>
                <a:highlight>
                  <a:srgbClr val="FF9933"/>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FF9933"/>
                  </a:highlight>
                  <a:latin typeface="Nunito"/>
                  <a:ea typeface="Nunito"/>
                  <a:cs typeface="Nunito"/>
                  <a:sym typeface="Nunito"/>
                </a:rPr>
                <a:t>E</a:t>
              </a:r>
              <a:endParaRPr b="1" sz="1200">
                <a:solidFill>
                  <a:schemeClr val="lt1"/>
                </a:solidFill>
                <a:highlight>
                  <a:srgbClr val="FF9933"/>
                </a:highlight>
                <a:latin typeface="Nunito"/>
                <a:ea typeface="Nunito"/>
                <a:cs typeface="Nunito"/>
                <a:sym typeface="Nunito"/>
              </a:endParaRPr>
            </a:p>
            <a:p>
              <a:pPr indent="0" lvl="0" marL="0" rtl="0" algn="l">
                <a:spcBef>
                  <a:spcPts val="0"/>
                </a:spcBef>
                <a:spcAft>
                  <a:spcPts val="0"/>
                </a:spcAft>
                <a:buNone/>
              </a:pPr>
              <a:r>
                <a:t/>
              </a:r>
              <a:endParaRPr b="1" sz="1200">
                <a:solidFill>
                  <a:schemeClr val="lt1"/>
                </a:solidFill>
                <a:highlight>
                  <a:srgbClr val="FF9933"/>
                </a:highlight>
                <a:latin typeface="Nunito"/>
                <a:ea typeface="Nunito"/>
                <a:cs typeface="Nunito"/>
                <a:sym typeface="Nunito"/>
              </a:endParaRPr>
            </a:p>
          </p:txBody>
        </p:sp>
        <p:sp>
          <p:nvSpPr>
            <p:cNvPr id="627" name="Google Shape;627;p34"/>
            <p:cNvSpPr txBox="1"/>
            <p:nvPr/>
          </p:nvSpPr>
          <p:spPr>
            <a:xfrm>
              <a:off x="1357222" y="4893710"/>
              <a:ext cx="4331700" cy="6696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2x Rim Roller</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1200">
                  <a:solidFill>
                    <a:srgbClr val="9D959D"/>
                  </a:solidFill>
                  <a:latin typeface="Nunito"/>
                  <a:ea typeface="Nunito"/>
                  <a:cs typeface="Nunito"/>
                  <a:sym typeface="Nunito"/>
                </a:rPr>
                <a:t>2x Idler Roller</a:t>
              </a:r>
              <a:endParaRPr sz="1200">
                <a:solidFill>
                  <a:srgbClr val="9D959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sz="1200">
                <a:solidFill>
                  <a:srgbClr val="9D959D"/>
                </a:solidFill>
                <a:latin typeface="Nunito"/>
                <a:ea typeface="Nunito"/>
                <a:cs typeface="Nunito"/>
                <a:sym typeface="Nunito"/>
              </a:endParaRPr>
            </a:p>
          </p:txBody>
        </p:sp>
      </p:grpSp>
      <p:sp>
        <p:nvSpPr>
          <p:cNvPr id="628" name="Google Shape;628;p34"/>
          <p:cNvSpPr txBox="1"/>
          <p:nvPr/>
        </p:nvSpPr>
        <p:spPr>
          <a:xfrm>
            <a:off x="681775" y="2587650"/>
            <a:ext cx="3770400" cy="57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RIM/IDLER ROLLER</a:t>
            </a:r>
            <a:r>
              <a:rPr lang="en" sz="1200">
                <a:solidFill>
                  <a:srgbClr val="ED3024"/>
                </a:solidFill>
                <a:latin typeface="Nunito"/>
                <a:ea typeface="Nunito"/>
                <a:cs typeface="Nunito"/>
                <a:sym typeface="Nunito"/>
              </a:rPr>
              <a:t> PRINTED PARTS</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ED3024"/>
                </a:solidFill>
                <a:latin typeface="Nunito"/>
                <a:ea typeface="Nunito"/>
                <a:cs typeface="Nunito"/>
                <a:sym typeface="Nunito"/>
              </a:rPr>
              <a:t>(PER REWINDER)</a:t>
            </a:r>
            <a:endParaRPr sz="1200">
              <a:solidFill>
                <a:srgbClr val="ED3024"/>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sp>
        <p:nvSpPr>
          <p:cNvPr id="629" name="Google Shape;629;p34"/>
          <p:cNvSpPr txBox="1"/>
          <p:nvPr/>
        </p:nvSpPr>
        <p:spPr>
          <a:xfrm>
            <a:off x="667725" y="1768225"/>
            <a:ext cx="477000" cy="3387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A</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B</a:t>
            </a:r>
            <a:endParaRPr b="1" sz="1200">
              <a:solidFill>
                <a:schemeClr val="lt1"/>
              </a:solidFill>
              <a:highlight>
                <a:srgbClr val="70AD47"/>
              </a:highlight>
              <a:latin typeface="Nunito"/>
              <a:ea typeface="Nunito"/>
              <a:cs typeface="Nunito"/>
              <a:sym typeface="Nunito"/>
            </a:endParaRPr>
          </a:p>
          <a:p>
            <a:pPr indent="0" lvl="0" marL="0" rtl="0" algn="ctr">
              <a:spcBef>
                <a:spcPts val="0"/>
              </a:spcBef>
              <a:spcAft>
                <a:spcPts val="0"/>
              </a:spcAft>
              <a:buNone/>
            </a:pPr>
            <a:r>
              <a:rPr b="1" lang="en" sz="1200">
                <a:solidFill>
                  <a:schemeClr val="lt1"/>
                </a:solidFill>
                <a:highlight>
                  <a:srgbClr val="70AD47"/>
                </a:highlight>
                <a:latin typeface="Nunito"/>
                <a:ea typeface="Nunito"/>
                <a:cs typeface="Nunito"/>
                <a:sym typeface="Nunito"/>
              </a:rPr>
              <a:t>C</a:t>
            </a:r>
            <a:endParaRPr b="1" sz="1200">
              <a:solidFill>
                <a:schemeClr val="lt1"/>
              </a:solidFill>
              <a:highlight>
                <a:srgbClr val="70AD47"/>
              </a:highlight>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p:txBody>
      </p:sp>
      <p:grpSp>
        <p:nvGrpSpPr>
          <p:cNvPr id="630" name="Google Shape;630;p34"/>
          <p:cNvGrpSpPr/>
          <p:nvPr/>
        </p:nvGrpSpPr>
        <p:grpSpPr>
          <a:xfrm>
            <a:off x="5000483" y="4762937"/>
            <a:ext cx="836735" cy="375685"/>
            <a:chOff x="6785220" y="1821694"/>
            <a:chExt cx="848100" cy="238500"/>
          </a:xfrm>
        </p:grpSpPr>
        <p:cxnSp>
          <p:nvCxnSpPr>
            <p:cNvPr id="631" name="Google Shape;631;p34"/>
            <p:cNvCxnSpPr>
              <a:stCxn id="632" idx="3"/>
            </p:cNvCxnSpPr>
            <p:nvPr/>
          </p:nvCxnSpPr>
          <p:spPr>
            <a:xfrm flipH="1" rot="10800000">
              <a:off x="7187520" y="1841944"/>
              <a:ext cx="445800" cy="99000"/>
            </a:xfrm>
            <a:prstGeom prst="straightConnector1">
              <a:avLst/>
            </a:prstGeom>
            <a:noFill/>
            <a:ln cap="flat" cmpd="sng" w="38100">
              <a:solidFill>
                <a:srgbClr val="70AD47"/>
              </a:solidFill>
              <a:prstDash val="solid"/>
              <a:round/>
              <a:headEnd len="med" w="med" type="none"/>
              <a:tailEnd len="med" w="med" type="triangle"/>
            </a:ln>
          </p:spPr>
        </p:cxnSp>
        <p:sp>
          <p:nvSpPr>
            <p:cNvPr id="632" name="Google Shape;632;p34"/>
            <p:cNvSpPr/>
            <p:nvPr/>
          </p:nvSpPr>
          <p:spPr>
            <a:xfrm>
              <a:off x="6785220" y="1821694"/>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A</a:t>
              </a:r>
              <a:endParaRPr b="1" sz="1200">
                <a:solidFill>
                  <a:schemeClr val="lt1"/>
                </a:solidFill>
                <a:latin typeface="Nunito"/>
                <a:ea typeface="Nunito"/>
                <a:cs typeface="Nunito"/>
                <a:sym typeface="Nunito"/>
              </a:endParaRPr>
            </a:p>
          </p:txBody>
        </p:sp>
      </p:grpSp>
      <p:grpSp>
        <p:nvGrpSpPr>
          <p:cNvPr id="633" name="Google Shape;633;p34"/>
          <p:cNvGrpSpPr/>
          <p:nvPr/>
        </p:nvGrpSpPr>
        <p:grpSpPr>
          <a:xfrm>
            <a:off x="7880727" y="4482625"/>
            <a:ext cx="656928" cy="792011"/>
            <a:chOff x="10501005" y="2942146"/>
            <a:chExt cx="665850" cy="502800"/>
          </a:xfrm>
        </p:grpSpPr>
        <p:cxnSp>
          <p:nvCxnSpPr>
            <p:cNvPr id="634" name="Google Shape;634;p34"/>
            <p:cNvCxnSpPr>
              <a:stCxn id="635" idx="0"/>
            </p:cNvCxnSpPr>
            <p:nvPr/>
          </p:nvCxnSpPr>
          <p:spPr>
            <a:xfrm rot="10800000">
              <a:off x="10501005" y="2942146"/>
              <a:ext cx="464700" cy="264300"/>
            </a:xfrm>
            <a:prstGeom prst="straightConnector1">
              <a:avLst/>
            </a:prstGeom>
            <a:noFill/>
            <a:ln cap="flat" cmpd="sng" w="38100">
              <a:solidFill>
                <a:srgbClr val="70AD47"/>
              </a:solidFill>
              <a:prstDash val="solid"/>
              <a:round/>
              <a:headEnd len="med" w="med" type="none"/>
              <a:tailEnd len="med" w="med" type="triangle"/>
            </a:ln>
          </p:spPr>
        </p:cxnSp>
        <p:sp>
          <p:nvSpPr>
            <p:cNvPr id="635" name="Google Shape;635;p34"/>
            <p:cNvSpPr/>
            <p:nvPr/>
          </p:nvSpPr>
          <p:spPr>
            <a:xfrm>
              <a:off x="10764555" y="3206446"/>
              <a:ext cx="402300" cy="2385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B</a:t>
              </a:r>
              <a:endParaRPr b="1" sz="1200">
                <a:solidFill>
                  <a:schemeClr val="lt1"/>
                </a:solidFill>
                <a:latin typeface="Nunito"/>
                <a:ea typeface="Nunito"/>
                <a:cs typeface="Nunito"/>
                <a:sym typeface="Nunito"/>
              </a:endParaRPr>
            </a:p>
          </p:txBody>
        </p:sp>
      </p:grpSp>
      <p:grpSp>
        <p:nvGrpSpPr>
          <p:cNvPr id="636" name="Google Shape;636;p34"/>
          <p:cNvGrpSpPr/>
          <p:nvPr/>
        </p:nvGrpSpPr>
        <p:grpSpPr>
          <a:xfrm>
            <a:off x="5146376" y="1955748"/>
            <a:ext cx="544926" cy="628977"/>
            <a:chOff x="901550" y="5086930"/>
            <a:chExt cx="434550" cy="399300"/>
          </a:xfrm>
        </p:grpSpPr>
        <p:cxnSp>
          <p:nvCxnSpPr>
            <p:cNvPr id="637" name="Google Shape;637;p34"/>
            <p:cNvCxnSpPr>
              <a:stCxn id="638" idx="2"/>
            </p:cNvCxnSpPr>
            <p:nvPr/>
          </p:nvCxnSpPr>
          <p:spPr>
            <a:xfrm>
              <a:off x="1010900" y="5260930"/>
              <a:ext cx="325200" cy="225300"/>
            </a:xfrm>
            <a:prstGeom prst="straightConnector1">
              <a:avLst/>
            </a:prstGeom>
            <a:noFill/>
            <a:ln cap="flat" cmpd="sng" w="38100">
              <a:solidFill>
                <a:srgbClr val="FF9933"/>
              </a:solidFill>
              <a:prstDash val="solid"/>
              <a:round/>
              <a:headEnd len="med" w="med" type="none"/>
              <a:tailEnd len="med" w="med" type="triangle"/>
            </a:ln>
          </p:spPr>
        </p:cxnSp>
        <p:sp>
          <p:nvSpPr>
            <p:cNvPr id="638" name="Google Shape;638;p34"/>
            <p:cNvSpPr/>
            <p:nvPr/>
          </p:nvSpPr>
          <p:spPr>
            <a:xfrm>
              <a:off x="901550" y="5086930"/>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E</a:t>
              </a:r>
              <a:endParaRPr b="1" sz="1200">
                <a:solidFill>
                  <a:schemeClr val="lt1"/>
                </a:solidFill>
                <a:latin typeface="Nunito"/>
                <a:ea typeface="Nunito"/>
                <a:cs typeface="Nunito"/>
                <a:sym typeface="Nunito"/>
              </a:endParaRPr>
            </a:p>
          </p:txBody>
        </p:sp>
      </p:grpSp>
      <p:grpSp>
        <p:nvGrpSpPr>
          <p:cNvPr id="639" name="Google Shape;639;p34"/>
          <p:cNvGrpSpPr/>
          <p:nvPr/>
        </p:nvGrpSpPr>
        <p:grpSpPr>
          <a:xfrm>
            <a:off x="5938651" y="3298861"/>
            <a:ext cx="672269" cy="356783"/>
            <a:chOff x="901550" y="5086930"/>
            <a:chExt cx="536100" cy="226500"/>
          </a:xfrm>
        </p:grpSpPr>
        <p:cxnSp>
          <p:nvCxnSpPr>
            <p:cNvPr id="640" name="Google Shape;640;p34"/>
            <p:cNvCxnSpPr>
              <a:stCxn id="641" idx="3"/>
            </p:cNvCxnSpPr>
            <p:nvPr/>
          </p:nvCxnSpPr>
          <p:spPr>
            <a:xfrm>
              <a:off x="1120250" y="5173930"/>
              <a:ext cx="317400" cy="139500"/>
            </a:xfrm>
            <a:prstGeom prst="straightConnector1">
              <a:avLst/>
            </a:prstGeom>
            <a:noFill/>
            <a:ln cap="flat" cmpd="sng" w="38100">
              <a:solidFill>
                <a:srgbClr val="FF9933"/>
              </a:solidFill>
              <a:prstDash val="solid"/>
              <a:round/>
              <a:headEnd len="med" w="med" type="none"/>
              <a:tailEnd len="med" w="med" type="triangle"/>
            </a:ln>
          </p:spPr>
        </p:cxnSp>
        <p:sp>
          <p:nvSpPr>
            <p:cNvPr id="641" name="Google Shape;641;p34"/>
            <p:cNvSpPr/>
            <p:nvPr/>
          </p:nvSpPr>
          <p:spPr>
            <a:xfrm>
              <a:off x="901550" y="5086930"/>
              <a:ext cx="218700" cy="1740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0" spcFirstLastPara="1" rIns="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D</a:t>
              </a:r>
              <a:endParaRPr b="1" sz="1200">
                <a:solidFill>
                  <a:schemeClr val="lt1"/>
                </a:solidFill>
                <a:latin typeface="Nunito"/>
                <a:ea typeface="Nunito"/>
                <a:cs typeface="Nunito"/>
                <a:sym typeface="Nunito"/>
              </a:endParaRPr>
            </a:p>
          </p:txBody>
        </p:sp>
      </p:grpSp>
      <p:sp>
        <p:nvSpPr>
          <p:cNvPr id="642" name="Google Shape;642;p34"/>
          <p:cNvSpPr/>
          <p:nvPr/>
        </p:nvSpPr>
        <p:spPr>
          <a:xfrm>
            <a:off x="8010733" y="2001438"/>
            <a:ext cx="396900" cy="3756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C</a:t>
            </a:r>
            <a:endParaRPr b="1" sz="1200">
              <a:solidFill>
                <a:schemeClr val="lt1"/>
              </a:solidFill>
              <a:latin typeface="Nunito"/>
              <a:ea typeface="Nunito"/>
              <a:cs typeface="Nunito"/>
              <a:sym typeface="Nunito"/>
            </a:endParaRPr>
          </a:p>
        </p:txBody>
      </p:sp>
      <p:cxnSp>
        <p:nvCxnSpPr>
          <p:cNvPr id="643" name="Google Shape;643;p34"/>
          <p:cNvCxnSpPr>
            <a:stCxn id="642" idx="1"/>
          </p:cNvCxnSpPr>
          <p:nvPr/>
        </p:nvCxnSpPr>
        <p:spPr>
          <a:xfrm rot="10800000">
            <a:off x="7690633" y="1789638"/>
            <a:ext cx="320100" cy="399600"/>
          </a:xfrm>
          <a:prstGeom prst="straightConnector1">
            <a:avLst/>
          </a:prstGeom>
          <a:noFill/>
          <a:ln cap="flat" cmpd="sng" w="38100">
            <a:solidFill>
              <a:srgbClr val="70AD47"/>
            </a:solidFill>
            <a:prstDash val="solid"/>
            <a:round/>
            <a:headEnd len="med" w="med" type="none"/>
            <a:tailEnd len="med" w="med" type="triangl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pic>
        <p:nvPicPr>
          <p:cNvPr id="648" name="Google Shape;648;p35"/>
          <p:cNvPicPr preferRelativeResize="0"/>
          <p:nvPr/>
        </p:nvPicPr>
        <p:blipFill>
          <a:blip r:embed="rId3">
            <a:alphaModFix/>
          </a:blip>
          <a:stretch>
            <a:fillRect/>
          </a:stretch>
        </p:blipFill>
        <p:spPr>
          <a:xfrm>
            <a:off x="3732225" y="4110727"/>
            <a:ext cx="4103141" cy="2945101"/>
          </a:xfrm>
          <a:prstGeom prst="rect">
            <a:avLst/>
          </a:prstGeom>
          <a:noFill/>
          <a:ln>
            <a:noFill/>
          </a:ln>
        </p:spPr>
      </p:pic>
      <p:sp>
        <p:nvSpPr>
          <p:cNvPr id="649" name="Google Shape;649;p35"/>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650" name="Google Shape;650;p35"/>
          <p:cNvSpPr txBox="1"/>
          <p:nvPr>
            <p:ph type="title"/>
          </p:nvPr>
        </p:nvSpPr>
        <p:spPr>
          <a:xfrm>
            <a:off x="364384" y="438503"/>
            <a:ext cx="2742600" cy="520200"/>
          </a:xfrm>
          <a:prstGeom prst="rect">
            <a:avLst/>
          </a:prstGeom>
        </p:spPr>
        <p:txBody>
          <a:bodyPr anchorCtr="0" anchor="t" bIns="116000" lIns="116000" spcFirstLastPara="1" rIns="116000" wrap="square" tIns="116000">
            <a:normAutofit/>
          </a:bodyPr>
          <a:lstStyle/>
          <a:p>
            <a:pPr indent="0" lvl="0" marL="0" rtl="0" algn="l">
              <a:spcBef>
                <a:spcPts val="0"/>
              </a:spcBef>
              <a:spcAft>
                <a:spcPts val="0"/>
              </a:spcAft>
              <a:buNone/>
            </a:pPr>
            <a:r>
              <a:rPr lang="en" sz="1522"/>
              <a:t>TUNING INSTRUCTIONS</a:t>
            </a:r>
            <a:endParaRPr sz="1522"/>
          </a:p>
        </p:txBody>
      </p:sp>
      <p:sp>
        <p:nvSpPr>
          <p:cNvPr id="651" name="Google Shape;651;p35"/>
          <p:cNvSpPr txBox="1"/>
          <p:nvPr/>
        </p:nvSpPr>
        <p:spPr>
          <a:xfrm>
            <a:off x="528075" y="1001125"/>
            <a:ext cx="9889200" cy="31977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Tune by setting the Tensioner Arm clamping force. The Tensioner Arm does not need an extreme amount of tension.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As a bench test (not connected to the MMU yet), insert an ~500mm length of filament into the Tensioner Arm slot, through the o-ring/bearing interface, and out the ECAS side of the Tensioner Mount.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Hold one RimRoller and try to pull the filament out in the eject direction.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The slip force/resistance should “light-to-moderate” (~0.2-0.3 kg or ~7-10 oz). Adjust the spring tensioner screw accordingly and err on the light side for a starting point.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Once a spool is loaded on the rewinder pull ~1m of filament in the load direction. Filament should stay tight on the spool (no loose loops). If loose loops form this indicates that the One-Way Bearing/Center Drive Assembly may be installed backwards (return to CDR/TENSIONER ARM ASSEMBLY step), or the One-Way bearing is too tight on the Center Drive Roller Axle (see </a:t>
            </a:r>
            <a:r>
              <a:rPr lang="en" sz="1200" u="sng">
                <a:solidFill>
                  <a:schemeClr val="hlink"/>
                </a:solidFill>
                <a:latin typeface="Nunito"/>
                <a:ea typeface="Nunito"/>
                <a:cs typeface="Nunito"/>
                <a:sym typeface="Nunito"/>
                <a:hlinkClick r:id="rId4"/>
              </a:rPr>
              <a:t>Filamentalist Troubleshooting Guide</a:t>
            </a:r>
            <a:r>
              <a:rPr lang="en" sz="1200">
                <a:solidFill>
                  <a:srgbClr val="9D959D"/>
                </a:solidFill>
                <a:latin typeface="Nunito"/>
                <a:ea typeface="Nunito"/>
                <a:cs typeface="Nunito"/>
                <a:sym typeface="Nunito"/>
              </a:rPr>
              <a:t>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Starting with a tightly packed filament roll, push filament back onto the spool to simulate an MMU unload/eject. </a:t>
            </a:r>
            <a:r>
              <a:rPr lang="en" sz="1200">
                <a:solidFill>
                  <a:srgbClr val="9D959D"/>
                </a:solidFill>
                <a:latin typeface="Nunito"/>
                <a:ea typeface="Nunito"/>
                <a:cs typeface="Nunito"/>
                <a:sym typeface="Nunito"/>
              </a:rPr>
              <a:t>If loose filament is forming around the filament spool during unload, tighten the spring tensioning screw. If no loose filament is forming around the filament roll, gradually reduce the spring tension until loose filament starts to accumulate and then increase tension in ~1/2 screw turn increments until you feel you have the lightest tension that results in a tightly packed unload.</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Initial tuning is complete and the rewinder can now be installed into your system.  Steps 4 and 5 above can be followed after rewinder installation if additional tuning is required.</a:t>
            </a:r>
            <a:endParaRPr sz="1200">
              <a:solidFill>
                <a:srgbClr val="9D959D"/>
              </a:solidFill>
              <a:latin typeface="Nunito"/>
              <a:ea typeface="Nunito"/>
              <a:cs typeface="Nunito"/>
              <a:sym typeface="Nunito"/>
            </a:endParaRPr>
          </a:p>
        </p:txBody>
      </p:sp>
      <p:grpSp>
        <p:nvGrpSpPr>
          <p:cNvPr id="652" name="Google Shape;652;p35"/>
          <p:cNvGrpSpPr/>
          <p:nvPr/>
        </p:nvGrpSpPr>
        <p:grpSpPr>
          <a:xfrm>
            <a:off x="2546350" y="4501581"/>
            <a:ext cx="4209785" cy="2155219"/>
            <a:chOff x="2546350" y="4501581"/>
            <a:chExt cx="4209785" cy="2155219"/>
          </a:xfrm>
        </p:grpSpPr>
        <p:sp>
          <p:nvSpPr>
            <p:cNvPr id="653" name="Google Shape;653;p35"/>
            <p:cNvSpPr txBox="1"/>
            <p:nvPr/>
          </p:nvSpPr>
          <p:spPr>
            <a:xfrm>
              <a:off x="5505435" y="4501581"/>
              <a:ext cx="1250700" cy="7638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lang="en" sz="1000">
                  <a:solidFill>
                    <a:srgbClr val="9D959D"/>
                  </a:solidFill>
                  <a:latin typeface="Nunito"/>
                  <a:ea typeface="Nunito"/>
                  <a:cs typeface="Nunito"/>
                  <a:sym typeface="Nunito"/>
                </a:rPr>
                <a:t>Filament unload/eject direction</a:t>
              </a:r>
              <a:endParaRPr sz="1000">
                <a:solidFill>
                  <a:srgbClr val="9D959D"/>
                </a:solidFill>
                <a:latin typeface="Nunito"/>
                <a:ea typeface="Nunito"/>
                <a:cs typeface="Nunito"/>
                <a:sym typeface="Nunito"/>
              </a:endParaRPr>
            </a:p>
          </p:txBody>
        </p:sp>
        <p:cxnSp>
          <p:nvCxnSpPr>
            <p:cNvPr id="654" name="Google Shape;654;p35"/>
            <p:cNvCxnSpPr/>
            <p:nvPr/>
          </p:nvCxnSpPr>
          <p:spPr>
            <a:xfrm flipH="1">
              <a:off x="3620495" y="6093464"/>
              <a:ext cx="577800" cy="99000"/>
            </a:xfrm>
            <a:prstGeom prst="straightConnector1">
              <a:avLst/>
            </a:prstGeom>
            <a:noFill/>
            <a:ln cap="flat" cmpd="sng" w="28575">
              <a:solidFill>
                <a:srgbClr val="ED3024"/>
              </a:solidFill>
              <a:prstDash val="solid"/>
              <a:round/>
              <a:headEnd len="med" w="med" type="none"/>
              <a:tailEnd len="med" w="med" type="triangle"/>
            </a:ln>
          </p:spPr>
        </p:cxnSp>
        <p:sp>
          <p:nvSpPr>
            <p:cNvPr id="655" name="Google Shape;655;p35"/>
            <p:cNvSpPr txBox="1"/>
            <p:nvPr/>
          </p:nvSpPr>
          <p:spPr>
            <a:xfrm>
              <a:off x="2546350" y="5893000"/>
              <a:ext cx="1250700" cy="7638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lang="en" sz="1200">
                  <a:solidFill>
                    <a:srgbClr val="9D959D"/>
                  </a:solidFill>
                  <a:latin typeface="Nunito"/>
                  <a:ea typeface="Nunito"/>
                  <a:cs typeface="Nunito"/>
                  <a:sym typeface="Nunito"/>
                </a:rPr>
                <a:t>Filament load/extrude direction</a:t>
              </a:r>
              <a:endParaRPr sz="1200">
                <a:solidFill>
                  <a:srgbClr val="9D959D"/>
                </a:solidFill>
                <a:latin typeface="Nunito"/>
                <a:ea typeface="Nunito"/>
                <a:cs typeface="Nunito"/>
                <a:sym typeface="Nunito"/>
              </a:endParaRPr>
            </a:p>
          </p:txBody>
        </p:sp>
        <p:sp>
          <p:nvSpPr>
            <p:cNvPr id="656" name="Google Shape;656;p35"/>
            <p:cNvSpPr/>
            <p:nvPr/>
          </p:nvSpPr>
          <p:spPr>
            <a:xfrm flipH="1" rot="10180981">
              <a:off x="3361407" y="5166776"/>
              <a:ext cx="2787366" cy="790978"/>
            </a:xfrm>
            <a:prstGeom prst="arc">
              <a:avLst>
                <a:gd fmla="val 16200000" name="adj1"/>
                <a:gd fmla="val 21543515" name="adj2"/>
              </a:avLst>
            </a:prstGeom>
            <a:noFill/>
            <a:ln cap="flat" cmpd="sng" w="28575">
              <a:solidFill>
                <a:srgbClr val="ED302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657" name="Google Shape;657;p35"/>
            <p:cNvCxnSpPr/>
            <p:nvPr/>
          </p:nvCxnSpPr>
          <p:spPr>
            <a:xfrm flipH="1" rot="10800000">
              <a:off x="6128086" y="5094179"/>
              <a:ext cx="5400" cy="243600"/>
            </a:xfrm>
            <a:prstGeom prst="straightConnector1">
              <a:avLst/>
            </a:prstGeom>
            <a:noFill/>
            <a:ln cap="flat" cmpd="sng" w="28575">
              <a:solidFill>
                <a:srgbClr val="ED3024"/>
              </a:solidFill>
              <a:prstDash val="solid"/>
              <a:round/>
              <a:headEnd len="med" w="med" type="none"/>
              <a:tailEnd len="med" w="med" type="triangle"/>
            </a:ln>
          </p:spPr>
        </p:cxnSp>
      </p:grpSp>
      <p:cxnSp>
        <p:nvCxnSpPr>
          <p:cNvPr id="658" name="Google Shape;658;p35"/>
          <p:cNvCxnSpPr/>
          <p:nvPr/>
        </p:nvCxnSpPr>
        <p:spPr>
          <a:xfrm flipH="1">
            <a:off x="4289592" y="5959866"/>
            <a:ext cx="488700" cy="114000"/>
          </a:xfrm>
          <a:prstGeom prst="straightConnector1">
            <a:avLst/>
          </a:prstGeom>
          <a:noFill/>
          <a:ln cap="flat" cmpd="sng" w="19050">
            <a:solidFill>
              <a:srgbClr val="FF0000"/>
            </a:solidFill>
            <a:prstDash val="dash"/>
            <a:round/>
            <a:headEnd len="med" w="med" type="none"/>
            <a:tailEnd len="med" w="med" type="none"/>
          </a:ln>
        </p:spPr>
      </p:cxnSp>
      <p:sp>
        <p:nvSpPr>
          <p:cNvPr id="659" name="Google Shape;659;p35"/>
          <p:cNvSpPr txBox="1"/>
          <p:nvPr/>
        </p:nvSpPr>
        <p:spPr>
          <a:xfrm>
            <a:off x="4418920" y="4570378"/>
            <a:ext cx="1250700" cy="7638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rPr lang="en" sz="1000">
                <a:solidFill>
                  <a:srgbClr val="9D959D"/>
                </a:solidFill>
                <a:latin typeface="Nunito"/>
                <a:ea typeface="Nunito"/>
                <a:cs typeface="Nunito"/>
                <a:sym typeface="Nunito"/>
              </a:rPr>
              <a:t>Feed filament through slot in Tensioner Arm </a:t>
            </a:r>
            <a:endParaRPr sz="1000">
              <a:solidFill>
                <a:srgbClr val="9D959D"/>
              </a:solidFill>
              <a:latin typeface="Nunito"/>
              <a:ea typeface="Nunito"/>
              <a:cs typeface="Nunito"/>
              <a:sym typeface="Nunito"/>
            </a:endParaRPr>
          </a:p>
        </p:txBody>
      </p:sp>
      <p:cxnSp>
        <p:nvCxnSpPr>
          <p:cNvPr id="660" name="Google Shape;660;p35"/>
          <p:cNvCxnSpPr/>
          <p:nvPr/>
        </p:nvCxnSpPr>
        <p:spPr>
          <a:xfrm flipH="1">
            <a:off x="5296700" y="5144000"/>
            <a:ext cx="88500" cy="627600"/>
          </a:xfrm>
          <a:prstGeom prst="straightConnector1">
            <a:avLst/>
          </a:prstGeom>
          <a:noFill/>
          <a:ln cap="flat" cmpd="sng" w="19050">
            <a:solidFill>
              <a:srgbClr val="1155CC"/>
            </a:solidFill>
            <a:prstDash val="solid"/>
            <a:round/>
            <a:headEnd len="med" w="med" type="none"/>
            <a:tailEnd len="med" w="med" type="triangl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36"/>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666" name="Google Shape;666;p36"/>
          <p:cNvSpPr txBox="1"/>
          <p:nvPr>
            <p:ph type="title"/>
          </p:nvPr>
        </p:nvSpPr>
        <p:spPr>
          <a:xfrm>
            <a:off x="364384" y="438503"/>
            <a:ext cx="2742600" cy="520200"/>
          </a:xfrm>
          <a:prstGeom prst="rect">
            <a:avLst/>
          </a:prstGeom>
        </p:spPr>
        <p:txBody>
          <a:bodyPr anchorCtr="0" anchor="t" bIns="116000" lIns="116000" spcFirstLastPara="1" rIns="116000" wrap="square" tIns="116000">
            <a:normAutofit/>
          </a:bodyPr>
          <a:lstStyle/>
          <a:p>
            <a:pPr indent="0" lvl="0" marL="0" rtl="0" algn="l">
              <a:spcBef>
                <a:spcPts val="0"/>
              </a:spcBef>
              <a:spcAft>
                <a:spcPts val="0"/>
              </a:spcAft>
              <a:buNone/>
            </a:pPr>
            <a:r>
              <a:rPr lang="en" sz="1522"/>
              <a:t>O-RING REPLACEMENT</a:t>
            </a:r>
            <a:endParaRPr sz="1522"/>
          </a:p>
        </p:txBody>
      </p:sp>
      <p:sp>
        <p:nvSpPr>
          <p:cNvPr id="667" name="Google Shape;667;p36"/>
          <p:cNvSpPr txBox="1"/>
          <p:nvPr/>
        </p:nvSpPr>
        <p:spPr>
          <a:xfrm>
            <a:off x="528075" y="1534525"/>
            <a:ext cx="9889200" cy="39180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You may never need to replace o-rings. Testing and extrapolation estimates that the wear-out point is greater than 5000 cycles. The impact of o-ring wear-out can be reduced by periodically swapping highly used rewinders with low use rewinders in your line-up. Also, o-rings with grooves worn in them can be swapped with their opposing partners to present the unworn side/face to the filament to extend the life of a set. For o-ring replacement, FOLLOW THE STEPS BELOW:</a:t>
            </a:r>
            <a:endParaRPr sz="1200">
              <a:solidFill>
                <a:srgbClr val="9D959D"/>
              </a:solidFill>
              <a:latin typeface="Nunito"/>
              <a:ea typeface="Nunito"/>
              <a:cs typeface="Nunito"/>
              <a:sym typeface="Nunito"/>
            </a:endParaRPr>
          </a:p>
          <a:p>
            <a:pPr indent="0" lvl="0" marL="0" rtl="0" algn="l">
              <a:spcBef>
                <a:spcPts val="0"/>
              </a:spcBef>
              <a:spcAft>
                <a:spcPts val="0"/>
              </a:spcAft>
              <a:buNone/>
            </a:pPr>
            <a:r>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Remove one Rim Roller and slide drive axle out of the rewinder.</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Un</a:t>
            </a:r>
            <a:r>
              <a:rPr lang="en" sz="1200">
                <a:solidFill>
                  <a:srgbClr val="9D959D"/>
                </a:solidFill>
                <a:latin typeface="Nunito"/>
                <a:ea typeface="Nunito"/>
                <a:cs typeface="Nunito"/>
                <a:sym typeface="Nunito"/>
              </a:rPr>
              <a:t>screw the M3x30mm Tensioner Screw, pivot the Tensioner Arm out of the way, and remove the CDR Assembly.</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Remove the old o-rings (a dental pic or small flat bladed screwdriver works great).</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Install a new pair of o-rings or reposition the worn o-rings to present unworn surfaces to the filament interface. </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Replace the “fresh” CDR Assembly bak into the rewinder v</a:t>
            </a:r>
            <a:r>
              <a:rPr lang="en" sz="1200">
                <a:solidFill>
                  <a:srgbClr val="9D959D"/>
                </a:solidFill>
                <a:latin typeface="Nunito"/>
                <a:ea typeface="Nunito"/>
                <a:cs typeface="Nunito"/>
                <a:sym typeface="Nunito"/>
              </a:rPr>
              <a:t>erifying that the Center Drive Roller Assembly/One-Way Bearing is in the correct orientation (see pg. 27) and reassemble the unit. </a:t>
            </a:r>
            <a:endParaRPr sz="1200">
              <a:solidFill>
                <a:srgbClr val="9D959D"/>
              </a:solidFill>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10" title="Filamentalist_V3_ToO.png"/>
          <p:cNvPicPr preferRelativeResize="0"/>
          <p:nvPr/>
        </p:nvPicPr>
        <p:blipFill rotWithShape="1">
          <a:blip r:embed="rId3">
            <a:alphaModFix/>
          </a:blip>
          <a:srcRect b="0" l="0" r="9788" t="0"/>
          <a:stretch/>
        </p:blipFill>
        <p:spPr>
          <a:xfrm>
            <a:off x="3344850" y="4679875"/>
            <a:ext cx="3031026" cy="2766850"/>
          </a:xfrm>
          <a:prstGeom prst="rect">
            <a:avLst/>
          </a:prstGeom>
          <a:noFill/>
          <a:ln>
            <a:noFill/>
          </a:ln>
        </p:spPr>
      </p:pic>
      <p:sp>
        <p:nvSpPr>
          <p:cNvPr id="66" name="Google Shape;66;p10"/>
          <p:cNvSpPr txBox="1"/>
          <p:nvPr>
            <p:ph type="title"/>
          </p:nvPr>
        </p:nvSpPr>
        <p:spPr>
          <a:xfrm>
            <a:off x="364384" y="438503"/>
            <a:ext cx="2742600" cy="520200"/>
          </a:xfrm>
          <a:prstGeom prst="rect">
            <a:avLst/>
          </a:prstGeom>
        </p:spPr>
        <p:txBody>
          <a:bodyPr anchorCtr="0" anchor="t" bIns="116000" lIns="116000" spcFirstLastPara="1" rIns="116000" wrap="square" tIns="116000">
            <a:normAutofit/>
          </a:bodyPr>
          <a:lstStyle/>
          <a:p>
            <a:pPr indent="0" lvl="0" marL="0" rtl="0" algn="l">
              <a:spcBef>
                <a:spcPts val="0"/>
              </a:spcBef>
              <a:spcAft>
                <a:spcPts val="0"/>
              </a:spcAft>
              <a:buNone/>
            </a:pPr>
            <a:r>
              <a:rPr lang="en" sz="1422"/>
              <a:t>INTRODUCTION</a:t>
            </a:r>
            <a:endParaRPr sz="1422"/>
          </a:p>
        </p:txBody>
      </p:sp>
      <p:graphicFrame>
        <p:nvGraphicFramePr>
          <p:cNvPr id="67" name="Google Shape;67;p10"/>
          <p:cNvGraphicFramePr/>
          <p:nvPr/>
        </p:nvGraphicFramePr>
        <p:xfrm>
          <a:off x="840744" y="7301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l">
                        <a:spcBef>
                          <a:spcPts val="0"/>
                        </a:spcBef>
                        <a:spcAft>
                          <a:spcPts val="1000"/>
                        </a:spcAft>
                        <a:buNone/>
                      </a:pPr>
                      <a:r>
                        <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68" name="Google Shape;68;p10"/>
          <p:cNvSpPr txBox="1"/>
          <p:nvPr/>
        </p:nvSpPr>
        <p:spPr>
          <a:xfrm>
            <a:off x="758200" y="1263575"/>
            <a:ext cx="9019800" cy="3340800"/>
          </a:xfrm>
          <a:prstGeom prst="rect">
            <a:avLst/>
          </a:prstGeom>
          <a:noFill/>
          <a:ln>
            <a:noFill/>
          </a:ln>
        </p:spPr>
        <p:txBody>
          <a:bodyPr anchorCtr="0" anchor="t" bIns="92425" lIns="92425" spcFirstLastPara="1" rIns="92425" wrap="square" tIns="92425">
            <a:noAutofit/>
          </a:bodyPr>
          <a:lstStyle/>
          <a:p>
            <a:pPr indent="0" lvl="0" marL="0" rtl="0" algn="l">
              <a:spcBef>
                <a:spcPts val="0"/>
              </a:spcBef>
              <a:spcAft>
                <a:spcPts val="0"/>
              </a:spcAft>
              <a:buNone/>
            </a:pPr>
            <a:r>
              <a:rPr lang="en" sz="1200">
                <a:solidFill>
                  <a:srgbClr val="9D959D"/>
                </a:solidFill>
                <a:latin typeface="Nunito"/>
                <a:ea typeface="Nunito"/>
                <a:cs typeface="Nunito"/>
                <a:sym typeface="Nunito"/>
              </a:rPr>
              <a:t>The Filamentalist is an integrated solution for buffering and spool holding, providing space savings as well as the potential for filament path reduction, and the associated drag/resistance that comes with long runs from spool to buffer to MMU.</a:t>
            </a:r>
            <a:endParaRPr sz="1200">
              <a:solidFill>
                <a:srgbClr val="9D959D"/>
              </a:solidFill>
              <a:latin typeface="Nunito"/>
              <a:ea typeface="Nunito"/>
              <a:cs typeface="Nunito"/>
              <a:sym typeface="Nunito"/>
            </a:endParaRPr>
          </a:p>
          <a:p>
            <a:pPr indent="-304800" lvl="0" marL="457200" rtl="0" algn="l">
              <a:spcBef>
                <a:spcPts val="90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The Filamentalist uses the axial force delivered by the MMU gear motor along the filament to load and unload from the filament spool.</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An adjustable spring clamp forces the filament against two o-rings that sit on the Center Drive Roller (CDR) to create a high traction interface, for rotating the axle and filament spool.</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A one-way clutch style bearing locks against the Drive Axle and rotates the filament spool, to take up filament during an unload.</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For loading and print extruding, the clutch disengages allowing for effective free-spooling of the filament spool similar to a roller style spool holder.</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The difference in diameter of the filament driven CDR versus the larger Rim Roller that the filament spool sits on provides the needed gear ratio to produce enough rotations to take up, and unload a nearly empty or full filament roll.</a:t>
            </a:r>
            <a:endParaRPr sz="1200">
              <a:solidFill>
                <a:srgbClr val="9D959D"/>
              </a:solidFill>
              <a:latin typeface="Nunito"/>
              <a:ea typeface="Nunito"/>
              <a:cs typeface="Nunito"/>
              <a:sym typeface="Nunito"/>
            </a:endParaRPr>
          </a:p>
          <a:p>
            <a:pPr indent="-304800" lvl="0" marL="457200" rtl="0" algn="l">
              <a:spcBef>
                <a:spcPts val="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During unloading/buffering, to account for the varying diameter of a spool from full to empty, filament tension will cause the spring loaded arm to lift a small amount and release traction from the o-rings allowing slip to occur between the filament and the o-ring interface of the rewinder (full spool = max slip, empty spool = no/minimal slip).  This grip/slip modulation effectively creates a variable gear ratio allowing for clean, tight wraps during unload with a minimum of system drag.</a:t>
            </a:r>
            <a:endParaRPr sz="1200">
              <a:solidFill>
                <a:srgbClr val="9D959D"/>
              </a:solidFill>
              <a:latin typeface="Nunito"/>
              <a:ea typeface="Nunito"/>
              <a:cs typeface="Nunito"/>
              <a:sym typeface="Nunito"/>
            </a:endParaRPr>
          </a:p>
        </p:txBody>
      </p:sp>
      <p:sp>
        <p:nvSpPr>
          <p:cNvPr id="69" name="Google Shape;69;p10"/>
          <p:cNvSpPr txBox="1"/>
          <p:nvPr>
            <p:ph idx="4294967295" type="title"/>
          </p:nvPr>
        </p:nvSpPr>
        <p:spPr>
          <a:xfrm>
            <a:off x="4027724" y="837925"/>
            <a:ext cx="3090900" cy="457200"/>
          </a:xfrm>
          <a:prstGeom prst="rect">
            <a:avLst/>
          </a:prstGeom>
        </p:spPr>
        <p:txBody>
          <a:bodyPr anchorCtr="0" anchor="t" bIns="116000" lIns="116000" spcFirstLastPara="1" rIns="116000" wrap="square" tIns="116000">
            <a:normAutofit/>
          </a:bodyPr>
          <a:lstStyle/>
          <a:p>
            <a:pPr indent="0" lvl="0" marL="0" rtl="0" algn="l">
              <a:spcBef>
                <a:spcPts val="0"/>
              </a:spcBef>
              <a:spcAft>
                <a:spcPts val="0"/>
              </a:spcAft>
              <a:buSzPts val="990"/>
              <a:buNone/>
            </a:pPr>
            <a:r>
              <a:rPr lang="en" sz="1400">
                <a:solidFill>
                  <a:srgbClr val="ED3024"/>
                </a:solidFill>
                <a:latin typeface="Nunito"/>
                <a:ea typeface="Nunito"/>
                <a:cs typeface="Nunito"/>
                <a:sym typeface="Nunito"/>
              </a:rPr>
              <a:t>THEORY OF OPERATION</a:t>
            </a:r>
            <a:endParaRPr sz="1400">
              <a:solidFill>
                <a:srgbClr val="ED3024"/>
              </a:solidFill>
              <a:latin typeface="Nunito"/>
              <a:ea typeface="Nunito"/>
              <a:cs typeface="Nunito"/>
              <a:sym typeface="Nunito"/>
            </a:endParaRPr>
          </a:p>
        </p:txBody>
      </p:sp>
      <p:sp>
        <p:nvSpPr>
          <p:cNvPr id="70" name="Google Shape;70;p10"/>
          <p:cNvSpPr/>
          <p:nvPr/>
        </p:nvSpPr>
        <p:spPr>
          <a:xfrm>
            <a:off x="2274813" y="6580650"/>
            <a:ext cx="1752900" cy="424500"/>
          </a:xfrm>
          <a:prstGeom prst="roundRect">
            <a:avLst>
              <a:gd fmla="val 16667" name="adj"/>
            </a:avLst>
          </a:prstGeom>
          <a:solidFill>
            <a:schemeClr val="dk1"/>
          </a:solidFill>
          <a:ln cap="flat" cmpd="sng" w="28575">
            <a:solidFill>
              <a:srgbClr val="ED3024"/>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ONE-WAY BEARING</a:t>
            </a:r>
            <a:endParaRPr b="1" sz="1200">
              <a:solidFill>
                <a:schemeClr val="lt1"/>
              </a:solidFill>
              <a:latin typeface="Nunito"/>
              <a:ea typeface="Nunito"/>
              <a:cs typeface="Nunito"/>
              <a:sym typeface="Nunito"/>
            </a:endParaRPr>
          </a:p>
        </p:txBody>
      </p:sp>
      <p:cxnSp>
        <p:nvCxnSpPr>
          <p:cNvPr id="71" name="Google Shape;71;p10"/>
          <p:cNvCxnSpPr>
            <a:stCxn id="70" idx="3"/>
          </p:cNvCxnSpPr>
          <p:nvPr/>
        </p:nvCxnSpPr>
        <p:spPr>
          <a:xfrm flipH="1" rot="10800000">
            <a:off x="4027713" y="6359100"/>
            <a:ext cx="1160700" cy="433800"/>
          </a:xfrm>
          <a:prstGeom prst="straightConnector1">
            <a:avLst/>
          </a:prstGeom>
          <a:noFill/>
          <a:ln cap="flat" cmpd="sng" w="28575">
            <a:solidFill>
              <a:srgbClr val="FF0000"/>
            </a:solidFill>
            <a:prstDash val="solid"/>
            <a:round/>
            <a:headEnd len="med" w="med" type="none"/>
            <a:tailEnd len="med" w="med" type="triangle"/>
          </a:ln>
        </p:spPr>
      </p:cxnSp>
      <p:sp>
        <p:nvSpPr>
          <p:cNvPr id="72" name="Google Shape;72;p10"/>
          <p:cNvSpPr/>
          <p:nvPr/>
        </p:nvSpPr>
        <p:spPr>
          <a:xfrm>
            <a:off x="6715313" y="4788800"/>
            <a:ext cx="1665600" cy="520200"/>
          </a:xfrm>
          <a:prstGeom prst="roundRect">
            <a:avLst>
              <a:gd fmla="val 16667" name="adj"/>
            </a:avLst>
          </a:prstGeom>
          <a:solidFill>
            <a:schemeClr val="dk1"/>
          </a:solidFill>
          <a:ln cap="flat" cmpd="sng" w="28575">
            <a:solidFill>
              <a:srgbClr val="FF0000"/>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O-RING/FILAMENT INTERFACE</a:t>
            </a:r>
            <a:endParaRPr b="1" sz="1200">
              <a:solidFill>
                <a:schemeClr val="lt1"/>
              </a:solidFill>
              <a:latin typeface="Nunito"/>
              <a:ea typeface="Nunito"/>
              <a:cs typeface="Nunito"/>
              <a:sym typeface="Nunito"/>
            </a:endParaRPr>
          </a:p>
        </p:txBody>
      </p:sp>
      <p:cxnSp>
        <p:nvCxnSpPr>
          <p:cNvPr id="73" name="Google Shape;73;p10"/>
          <p:cNvCxnSpPr>
            <a:stCxn id="72" idx="1"/>
          </p:cNvCxnSpPr>
          <p:nvPr/>
        </p:nvCxnSpPr>
        <p:spPr>
          <a:xfrm flipH="1">
            <a:off x="5319413" y="5048900"/>
            <a:ext cx="1395900" cy="710100"/>
          </a:xfrm>
          <a:prstGeom prst="straightConnector1">
            <a:avLst/>
          </a:prstGeom>
          <a:noFill/>
          <a:ln cap="flat" cmpd="sng" w="28575">
            <a:solidFill>
              <a:srgbClr val="ED3024"/>
            </a:solidFill>
            <a:prstDash val="solid"/>
            <a:round/>
            <a:headEnd len="med" w="med" type="none"/>
            <a:tailEnd len="med" w="med" type="triangle"/>
          </a:ln>
        </p:spPr>
      </p:cxnSp>
      <p:sp>
        <p:nvSpPr>
          <p:cNvPr id="74" name="Google Shape;74;p10"/>
          <p:cNvSpPr/>
          <p:nvPr/>
        </p:nvSpPr>
        <p:spPr>
          <a:xfrm>
            <a:off x="2221113" y="4788800"/>
            <a:ext cx="1665600" cy="661200"/>
          </a:xfrm>
          <a:prstGeom prst="roundRect">
            <a:avLst>
              <a:gd fmla="val 16667" name="adj"/>
            </a:avLst>
          </a:prstGeom>
          <a:solidFill>
            <a:schemeClr val="dk1"/>
          </a:solidFill>
          <a:ln cap="flat" cmpd="sng" w="28575">
            <a:solidFill>
              <a:srgbClr val="FF0000"/>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GEAR RATIO FOR EMPTY-TO-FULL SPOOL RANGE</a:t>
            </a:r>
            <a:endParaRPr b="1" sz="1200">
              <a:solidFill>
                <a:schemeClr val="lt1"/>
              </a:solidFill>
              <a:latin typeface="Nunito"/>
              <a:ea typeface="Nunito"/>
              <a:cs typeface="Nunito"/>
              <a:sym typeface="Nunito"/>
            </a:endParaRPr>
          </a:p>
        </p:txBody>
      </p:sp>
      <p:cxnSp>
        <p:nvCxnSpPr>
          <p:cNvPr id="75" name="Google Shape;75;p10"/>
          <p:cNvCxnSpPr>
            <a:stCxn id="74" idx="3"/>
          </p:cNvCxnSpPr>
          <p:nvPr/>
        </p:nvCxnSpPr>
        <p:spPr>
          <a:xfrm>
            <a:off x="3886713" y="5119400"/>
            <a:ext cx="592800" cy="57600"/>
          </a:xfrm>
          <a:prstGeom prst="straightConnector1">
            <a:avLst/>
          </a:prstGeom>
          <a:noFill/>
          <a:ln cap="flat" cmpd="sng" w="28575">
            <a:solidFill>
              <a:srgbClr val="ED3024"/>
            </a:solidFill>
            <a:prstDash val="solid"/>
            <a:round/>
            <a:headEnd len="med" w="med" type="none"/>
            <a:tailEnd len="med" w="med" type="triangle"/>
          </a:ln>
        </p:spPr>
      </p:cxnSp>
      <p:cxnSp>
        <p:nvCxnSpPr>
          <p:cNvPr id="76" name="Google Shape;76;p10"/>
          <p:cNvCxnSpPr>
            <a:stCxn id="74" idx="3"/>
          </p:cNvCxnSpPr>
          <p:nvPr/>
        </p:nvCxnSpPr>
        <p:spPr>
          <a:xfrm>
            <a:off x="3886713" y="5119400"/>
            <a:ext cx="1254000" cy="692400"/>
          </a:xfrm>
          <a:prstGeom prst="straightConnector1">
            <a:avLst/>
          </a:prstGeom>
          <a:noFill/>
          <a:ln cap="flat" cmpd="sng" w="28575">
            <a:solidFill>
              <a:srgbClr val="ED3024"/>
            </a:solidFill>
            <a:prstDash val="solid"/>
            <a:round/>
            <a:headEnd len="med" w="med" type="none"/>
            <a:tailEnd len="med" w="med" type="triangle"/>
          </a:ln>
        </p:spPr>
      </p:cxnSp>
      <p:sp>
        <p:nvSpPr>
          <p:cNvPr id="77" name="Google Shape;77;p10"/>
          <p:cNvSpPr/>
          <p:nvPr/>
        </p:nvSpPr>
        <p:spPr>
          <a:xfrm>
            <a:off x="6564600" y="6450650"/>
            <a:ext cx="1198800" cy="424500"/>
          </a:xfrm>
          <a:prstGeom prst="roundRect">
            <a:avLst>
              <a:gd fmla="val 16667" name="adj"/>
            </a:avLst>
          </a:prstGeom>
          <a:solidFill>
            <a:schemeClr val="dk1"/>
          </a:solidFill>
          <a:ln cap="flat" cmpd="sng" w="28575">
            <a:solidFill>
              <a:srgbClr val="ED3024"/>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DRIVE AXLE</a:t>
            </a:r>
            <a:endParaRPr b="1" sz="1200">
              <a:solidFill>
                <a:schemeClr val="lt1"/>
              </a:solidFill>
              <a:latin typeface="Nunito"/>
              <a:ea typeface="Nunito"/>
              <a:cs typeface="Nunito"/>
              <a:sym typeface="Nunito"/>
            </a:endParaRPr>
          </a:p>
        </p:txBody>
      </p:sp>
      <p:cxnSp>
        <p:nvCxnSpPr>
          <p:cNvPr id="78" name="Google Shape;78;p10"/>
          <p:cNvCxnSpPr>
            <a:stCxn id="77" idx="1"/>
          </p:cNvCxnSpPr>
          <p:nvPr/>
        </p:nvCxnSpPr>
        <p:spPr>
          <a:xfrm flipH="1">
            <a:off x="5682000" y="6662900"/>
            <a:ext cx="882600" cy="37500"/>
          </a:xfrm>
          <a:prstGeom prst="straightConnector1">
            <a:avLst/>
          </a:prstGeom>
          <a:noFill/>
          <a:ln cap="flat" cmpd="sng" w="28575">
            <a:solidFill>
              <a:srgbClr val="FF0000"/>
            </a:solidFill>
            <a:prstDash val="solid"/>
            <a:round/>
            <a:headEnd len="med" w="med" type="none"/>
            <a:tailEnd len="med" w="med" type="triangle"/>
          </a:ln>
        </p:spPr>
      </p:cxnSp>
      <p:sp>
        <p:nvSpPr>
          <p:cNvPr id="79" name="Google Shape;79;p10"/>
          <p:cNvSpPr/>
          <p:nvPr/>
        </p:nvSpPr>
        <p:spPr>
          <a:xfrm>
            <a:off x="7035474" y="5667575"/>
            <a:ext cx="1604700" cy="424500"/>
          </a:xfrm>
          <a:prstGeom prst="roundRect">
            <a:avLst>
              <a:gd fmla="val 16667" name="adj"/>
            </a:avLst>
          </a:prstGeom>
          <a:solidFill>
            <a:schemeClr val="dk1"/>
          </a:solidFill>
          <a:ln cap="flat" cmpd="sng" w="28575">
            <a:solidFill>
              <a:srgbClr val="ED3024"/>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200">
                <a:solidFill>
                  <a:schemeClr val="lt1"/>
                </a:solidFill>
                <a:latin typeface="Nunito"/>
                <a:ea typeface="Nunito"/>
                <a:cs typeface="Nunito"/>
                <a:sym typeface="Nunito"/>
              </a:rPr>
              <a:t>SPRING TENSION</a:t>
            </a:r>
            <a:endParaRPr b="1" sz="1200">
              <a:solidFill>
                <a:schemeClr val="lt1"/>
              </a:solidFill>
              <a:latin typeface="Nunito"/>
              <a:ea typeface="Nunito"/>
              <a:cs typeface="Nunito"/>
              <a:sym typeface="Nunito"/>
            </a:endParaRPr>
          </a:p>
        </p:txBody>
      </p:sp>
      <p:cxnSp>
        <p:nvCxnSpPr>
          <p:cNvPr id="80" name="Google Shape;80;p10"/>
          <p:cNvCxnSpPr>
            <a:stCxn id="79" idx="1"/>
          </p:cNvCxnSpPr>
          <p:nvPr/>
        </p:nvCxnSpPr>
        <p:spPr>
          <a:xfrm flipH="1">
            <a:off x="6277074" y="5879825"/>
            <a:ext cx="758400" cy="235800"/>
          </a:xfrm>
          <a:prstGeom prst="straightConnector1">
            <a:avLst/>
          </a:prstGeom>
          <a:noFill/>
          <a:ln cap="flat" cmpd="sng" w="28575">
            <a:solidFill>
              <a:srgbClr val="FF0000"/>
            </a:solidFill>
            <a:prstDash val="solid"/>
            <a:round/>
            <a:headEnd len="med" w="med" type="none"/>
            <a:tailEnd len="med" w="med" type="triangle"/>
          </a:ln>
        </p:spPr>
      </p:cxnSp>
      <p:sp>
        <p:nvSpPr>
          <p:cNvPr id="81" name="Google Shape;81;p10"/>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37"/>
          <p:cNvSpPr txBox="1"/>
          <p:nvPr>
            <p:ph idx="12" type="sldNum"/>
          </p:nvPr>
        </p:nvSpPr>
        <p:spPr>
          <a:xfrm>
            <a:off x="9848495" y="6907005"/>
            <a:ext cx="641400" cy="578100"/>
          </a:xfrm>
          <a:prstGeom prst="rect">
            <a:avLst/>
          </a:prstGeom>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a:t>‹#›</a:t>
            </a:fld>
            <a:endParaRPr/>
          </a:p>
        </p:txBody>
      </p:sp>
      <p:sp>
        <p:nvSpPr>
          <p:cNvPr id="673" name="Google Shape;673;p37"/>
          <p:cNvSpPr txBox="1"/>
          <p:nvPr>
            <p:ph type="title"/>
          </p:nvPr>
        </p:nvSpPr>
        <p:spPr>
          <a:xfrm>
            <a:off x="364384" y="438503"/>
            <a:ext cx="2742600" cy="520200"/>
          </a:xfrm>
          <a:prstGeom prst="rect">
            <a:avLst/>
          </a:prstGeom>
        </p:spPr>
        <p:txBody>
          <a:bodyPr anchorCtr="0" anchor="t" bIns="116000" lIns="116000" spcFirstLastPara="1" rIns="116000" wrap="square" tIns="116000">
            <a:normAutofit fontScale="90000"/>
          </a:bodyPr>
          <a:lstStyle/>
          <a:p>
            <a:pPr indent="0" lvl="0" marL="0" rtl="0" algn="l">
              <a:spcBef>
                <a:spcPts val="0"/>
              </a:spcBef>
              <a:spcAft>
                <a:spcPts val="0"/>
              </a:spcAft>
              <a:buNone/>
            </a:pPr>
            <a:r>
              <a:rPr lang="en" sz="1522"/>
              <a:t>Questions, Troubleshooting, and Help</a:t>
            </a:r>
            <a:endParaRPr sz="1522"/>
          </a:p>
        </p:txBody>
      </p:sp>
      <p:sp>
        <p:nvSpPr>
          <p:cNvPr id="674" name="Google Shape;674;p37"/>
          <p:cNvSpPr txBox="1"/>
          <p:nvPr/>
        </p:nvSpPr>
        <p:spPr>
          <a:xfrm>
            <a:off x="528075" y="1534525"/>
            <a:ext cx="9889200" cy="3918000"/>
          </a:xfrm>
          <a:prstGeom prst="rect">
            <a:avLst/>
          </a:prstGeom>
          <a:noFill/>
          <a:ln>
            <a:noFill/>
          </a:ln>
        </p:spPr>
        <p:txBody>
          <a:bodyPr anchorCtr="0" anchor="t" bIns="116000" lIns="116000" spcFirstLastPara="1" rIns="116000" wrap="square" tIns="116000">
            <a:noAutofit/>
          </a:bodyPr>
          <a:lstStyle/>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If your rewinder is not functioning properly please reference the Troubleshooting guide on Github here: </a:t>
            </a:r>
            <a:br>
              <a:rPr lang="en" sz="1200">
                <a:solidFill>
                  <a:srgbClr val="9D959D"/>
                </a:solidFill>
                <a:latin typeface="Nunito"/>
                <a:ea typeface="Nunito"/>
                <a:cs typeface="Nunito"/>
                <a:sym typeface="Nunito"/>
              </a:rPr>
            </a:br>
            <a:r>
              <a:rPr lang="en" sz="1620" u="sng">
                <a:solidFill>
                  <a:schemeClr val="hlink"/>
                </a:solidFill>
                <a:hlinkClick r:id="rId3"/>
              </a:rPr>
              <a:t>https://github.com/Enraged-Rabbit-Community/ERCF_v2/blob/master/Recommended_Options/Filamentalist_Rewinder/troubleshoot.md</a:t>
            </a:r>
            <a:br>
              <a:rPr lang="en" sz="1620" u="sng">
                <a:solidFill>
                  <a:schemeClr val="hlink"/>
                </a:solidFill>
              </a:rPr>
            </a:br>
            <a:endParaRPr sz="1620" u="sng">
              <a:solidFill>
                <a:schemeClr val="hlink"/>
              </a:solidFill>
            </a:endParaRPr>
          </a:p>
          <a:p>
            <a:pPr indent="-304800" lvl="1" marL="914400" rtl="0" algn="l">
              <a:spcBef>
                <a:spcPts val="0"/>
              </a:spcBef>
              <a:spcAft>
                <a:spcPts val="0"/>
              </a:spcAft>
              <a:buClr>
                <a:srgbClr val="9D959D"/>
              </a:buClr>
              <a:buSzPts val="1200"/>
              <a:buFont typeface="Nunito"/>
              <a:buAutoNum type="alphaLcPeriod"/>
            </a:pPr>
            <a:r>
              <a:rPr lang="en" sz="1200">
                <a:solidFill>
                  <a:srgbClr val="9D959D"/>
                </a:solidFill>
                <a:latin typeface="Nunito"/>
                <a:ea typeface="Nunito"/>
                <a:cs typeface="Nunito"/>
                <a:sym typeface="Nunito"/>
              </a:rPr>
              <a:t>A video demonstrating the heat rework procedure for tight one-way bearings can be found at 4:20 in the Assembly Video here:</a:t>
            </a:r>
            <a:br>
              <a:rPr lang="en" sz="1200">
                <a:solidFill>
                  <a:srgbClr val="9D959D"/>
                </a:solidFill>
                <a:latin typeface="Nunito"/>
                <a:ea typeface="Nunito"/>
                <a:cs typeface="Nunito"/>
                <a:sym typeface="Nunito"/>
              </a:rPr>
            </a:br>
            <a:r>
              <a:rPr lang="en" sz="1620" u="sng">
                <a:solidFill>
                  <a:schemeClr val="hlink"/>
                </a:solidFill>
              </a:rPr>
              <a:t>https://youtu.be/-1cHOcnosxE</a:t>
            </a:r>
            <a:br>
              <a:rPr lang="en" sz="1620" u="sng">
                <a:solidFill>
                  <a:schemeClr val="hlink"/>
                </a:solidFill>
              </a:rPr>
            </a:br>
            <a:endParaRPr sz="1620" u="sng">
              <a:solidFill>
                <a:schemeClr val="hlink"/>
              </a:solidFill>
            </a:endParaRPr>
          </a:p>
          <a:p>
            <a:pPr indent="-304800" lvl="0" marL="457200" marR="0" rtl="0" algn="l">
              <a:lnSpc>
                <a:spcPct val="100000"/>
              </a:lnSpc>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Common questions are answered in the FAQ on Github here:</a:t>
            </a:r>
            <a:br>
              <a:rPr lang="en" sz="1200">
                <a:solidFill>
                  <a:srgbClr val="9D959D"/>
                </a:solidFill>
                <a:latin typeface="Nunito"/>
                <a:ea typeface="Nunito"/>
                <a:cs typeface="Nunito"/>
                <a:sym typeface="Nunito"/>
              </a:rPr>
            </a:br>
            <a:r>
              <a:rPr lang="en" sz="1620" u="sng">
                <a:solidFill>
                  <a:schemeClr val="hlink"/>
                </a:solidFill>
                <a:hlinkClick r:id="rId4"/>
              </a:rPr>
              <a:t>https://github.com/Enraged-Rabbit-Community/ERCF_v2/blob/master/Recommended_Options/Filamentalist_Rewinder/Filamentalist_FAQ.md</a:t>
            </a:r>
            <a:br>
              <a:rPr lang="en" sz="1200">
                <a:solidFill>
                  <a:srgbClr val="9D959D"/>
                </a:solidFill>
                <a:latin typeface="Nunito"/>
                <a:ea typeface="Nunito"/>
                <a:cs typeface="Nunito"/>
                <a:sym typeface="Nunito"/>
              </a:rPr>
            </a:br>
            <a:endParaRPr sz="1620" u="sng">
              <a:solidFill>
                <a:schemeClr val="hlink"/>
              </a:solidFill>
            </a:endParaRPr>
          </a:p>
          <a:p>
            <a:pPr indent="-304800" lvl="0" marL="457200" rtl="0" algn="l">
              <a:spcBef>
                <a:spcPts val="0"/>
              </a:spcBef>
              <a:spcAft>
                <a:spcPts val="0"/>
              </a:spcAft>
              <a:buClr>
                <a:srgbClr val="9D959D"/>
              </a:buClr>
              <a:buSzPts val="1200"/>
              <a:buFont typeface="Nunito"/>
              <a:buAutoNum type="arabicPeriod"/>
            </a:pPr>
            <a:r>
              <a:rPr lang="en" sz="1200">
                <a:solidFill>
                  <a:srgbClr val="9D959D"/>
                </a:solidFill>
                <a:latin typeface="Nunito"/>
                <a:ea typeface="Nunito"/>
                <a:cs typeface="Nunito"/>
                <a:sym typeface="Nunito"/>
              </a:rPr>
              <a:t>There is an active community supporting and improving the Filamentalist rewinder on Discord here:  </a:t>
            </a:r>
            <a:r>
              <a:rPr lang="en" sz="1620" u="sng">
                <a:solidFill>
                  <a:schemeClr val="hlink"/>
                </a:solidFill>
                <a:hlinkClick r:id="rId5"/>
              </a:rPr>
              <a:t>https://discord.gg/hxe9eMWseT</a:t>
            </a:r>
            <a:endParaRPr sz="1200">
              <a:solidFill>
                <a:srgbClr val="9D959D"/>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1"/>
          <p:cNvSpPr txBox="1"/>
          <p:nvPr/>
        </p:nvSpPr>
        <p:spPr>
          <a:xfrm>
            <a:off x="512834" y="349253"/>
            <a:ext cx="2742600" cy="520200"/>
          </a:xfrm>
          <a:prstGeom prst="rect">
            <a:avLst/>
          </a:prstGeom>
          <a:noFill/>
          <a:ln>
            <a:noFill/>
          </a:ln>
        </p:spPr>
        <p:txBody>
          <a:bodyPr anchorCtr="0" anchor="t" bIns="116000" lIns="116000" spcFirstLastPara="1" rIns="116000" wrap="square" tIns="116000">
            <a:normAutofit/>
          </a:bodyPr>
          <a:lstStyle/>
          <a:p>
            <a:pPr indent="0" lvl="0" marL="0" rtl="0" algn="l">
              <a:spcBef>
                <a:spcPts val="0"/>
              </a:spcBef>
              <a:spcAft>
                <a:spcPts val="0"/>
              </a:spcAft>
              <a:buNone/>
            </a:pPr>
            <a:r>
              <a:rPr lang="en" sz="1422">
                <a:solidFill>
                  <a:srgbClr val="ED3024"/>
                </a:solidFill>
                <a:latin typeface="Nunito"/>
                <a:ea typeface="Nunito"/>
                <a:cs typeface="Nunito"/>
                <a:sym typeface="Nunito"/>
              </a:rPr>
              <a:t>INTRODUCTION</a:t>
            </a:r>
            <a:endParaRPr sz="1422">
              <a:solidFill>
                <a:srgbClr val="ED3024"/>
              </a:solidFill>
              <a:latin typeface="Nunito"/>
              <a:ea typeface="Nunito"/>
              <a:cs typeface="Nunito"/>
              <a:sym typeface="Nunito"/>
            </a:endParaRPr>
          </a:p>
        </p:txBody>
      </p:sp>
      <p:graphicFrame>
        <p:nvGraphicFramePr>
          <p:cNvPr id="87" name="Google Shape;87;p11"/>
          <p:cNvGraphicFramePr/>
          <p:nvPr/>
        </p:nvGraphicFramePr>
        <p:xfrm>
          <a:off x="840744" y="9587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l">
                        <a:spcBef>
                          <a:spcPts val="0"/>
                        </a:spcBef>
                        <a:spcAft>
                          <a:spcPts val="1000"/>
                        </a:spcAft>
                        <a:buNone/>
                      </a:pPr>
                      <a:r>
                        <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88" name="Google Shape;88;p11"/>
          <p:cNvSpPr txBox="1"/>
          <p:nvPr/>
        </p:nvSpPr>
        <p:spPr>
          <a:xfrm>
            <a:off x="840750" y="1568375"/>
            <a:ext cx="8735100" cy="5415900"/>
          </a:xfrm>
          <a:prstGeom prst="rect">
            <a:avLst/>
          </a:prstGeom>
          <a:noFill/>
          <a:ln>
            <a:noFill/>
          </a:ln>
        </p:spPr>
        <p:txBody>
          <a:bodyPr anchorCtr="0" anchor="t" bIns="92425" lIns="92425" spcFirstLastPara="1" rIns="92425" wrap="square" tIns="92425">
            <a:noAutofit/>
          </a:bodyPr>
          <a:lstStyle/>
          <a:p>
            <a:pPr indent="0" lvl="0" marL="0" rtl="0" algn="l">
              <a:spcBef>
                <a:spcPts val="0"/>
              </a:spcBef>
              <a:spcAft>
                <a:spcPts val="0"/>
              </a:spcAft>
              <a:buClr>
                <a:srgbClr val="000000"/>
              </a:buClr>
              <a:buSzPts val="500"/>
              <a:buFont typeface="Arial"/>
              <a:buNone/>
            </a:pPr>
            <a:r>
              <a:rPr lang="en" sz="1200">
                <a:solidFill>
                  <a:srgbClr val="9D959D"/>
                </a:solidFill>
                <a:latin typeface="Nunito"/>
                <a:ea typeface="Nunito"/>
                <a:cs typeface="Nunito"/>
                <a:sym typeface="Nunito"/>
              </a:rPr>
              <a:t>I would like to acknowledgement and thank:</a:t>
            </a:r>
            <a:endParaRPr sz="1200">
              <a:solidFill>
                <a:srgbClr val="9D959D"/>
              </a:solidFill>
              <a:latin typeface="Nunito"/>
              <a:ea typeface="Nunito"/>
              <a:cs typeface="Nunito"/>
              <a:sym typeface="Nunito"/>
            </a:endParaRPr>
          </a:p>
          <a:p>
            <a:pPr indent="0" lvl="0" marL="0" rtl="0" algn="l">
              <a:spcBef>
                <a:spcPts val="900"/>
              </a:spcBef>
              <a:spcAft>
                <a:spcPts val="0"/>
              </a:spcAft>
              <a:buClr>
                <a:srgbClr val="000000"/>
              </a:buClr>
              <a:buSzPts val="500"/>
              <a:buFont typeface="Arial"/>
              <a:buNone/>
            </a:pPr>
            <a:r>
              <a:rPr b="1" lang="en" sz="1200">
                <a:solidFill>
                  <a:srgbClr val="9D959D"/>
                </a:solidFill>
                <a:latin typeface="Nunito"/>
                <a:ea typeface="Nunito"/>
                <a:cs typeface="Nunito"/>
                <a:sym typeface="Nunito"/>
              </a:rPr>
              <a:t>t</a:t>
            </a:r>
            <a:r>
              <a:rPr b="1" lang="en" sz="1200">
                <a:solidFill>
                  <a:srgbClr val="9D959D"/>
                </a:solidFill>
                <a:latin typeface="Nunito"/>
                <a:ea typeface="Nunito"/>
                <a:cs typeface="Nunito"/>
                <a:sym typeface="Nunito"/>
              </a:rPr>
              <a:t>hisiscam</a:t>
            </a:r>
            <a:r>
              <a:rPr lang="en" sz="1200">
                <a:solidFill>
                  <a:srgbClr val="9D959D"/>
                </a:solidFill>
                <a:latin typeface="Nunito"/>
                <a:ea typeface="Nunito"/>
                <a:cs typeface="Nunito"/>
                <a:sym typeface="Nunito"/>
              </a:rPr>
              <a:t> (on Discord) who shared Muzi Xiaoyang's video of a filament driven rewinder and then continued to partner and share his brilliance in the evolution and optimization of the final product.</a:t>
            </a:r>
            <a:br>
              <a:rPr lang="en" sz="1200">
                <a:solidFill>
                  <a:srgbClr val="9D959D"/>
                </a:solidFill>
                <a:latin typeface="Nunito"/>
                <a:ea typeface="Nunito"/>
                <a:cs typeface="Nunito"/>
                <a:sym typeface="Nunito"/>
              </a:rPr>
            </a:br>
            <a:br>
              <a:rPr lang="en" sz="1200">
                <a:solidFill>
                  <a:srgbClr val="9D959D"/>
                </a:solidFill>
                <a:latin typeface="Nunito"/>
                <a:ea typeface="Nunito"/>
                <a:cs typeface="Nunito"/>
                <a:sym typeface="Nunito"/>
              </a:rPr>
            </a:br>
            <a:r>
              <a:rPr b="1" lang="en" sz="1200">
                <a:solidFill>
                  <a:srgbClr val="9D959D"/>
                </a:solidFill>
                <a:latin typeface="Nunito"/>
                <a:ea typeface="Nunito"/>
                <a:cs typeface="Nunito"/>
                <a:sym typeface="Nunito"/>
              </a:rPr>
              <a:t>The original Beta Test Team</a:t>
            </a:r>
            <a:r>
              <a:rPr lang="en" sz="1200">
                <a:solidFill>
                  <a:srgbClr val="9D959D"/>
                </a:solidFill>
                <a:latin typeface="Nunito"/>
                <a:ea typeface="Nunito"/>
                <a:cs typeface="Nunito"/>
                <a:sym typeface="Nunito"/>
              </a:rPr>
              <a:t> (on Discord) who provided design validation and innumerous inputs for design improvements, printability, and simplification of assembly.</a:t>
            </a:r>
            <a:endParaRPr sz="1200">
              <a:solidFill>
                <a:srgbClr val="9D959D"/>
              </a:solidFill>
              <a:latin typeface="Nunito"/>
              <a:ea typeface="Nunito"/>
              <a:cs typeface="Nunito"/>
              <a:sym typeface="Nunito"/>
            </a:endParaRPr>
          </a:p>
          <a:p>
            <a:pPr indent="0" lvl="0" marL="457200" rtl="0" algn="l">
              <a:spcBef>
                <a:spcPts val="900"/>
              </a:spcBef>
              <a:spcAft>
                <a:spcPts val="0"/>
              </a:spcAft>
              <a:buClr>
                <a:srgbClr val="000000"/>
              </a:buClr>
              <a:buSzPts val="500"/>
              <a:buFont typeface="Arial"/>
              <a:buNone/>
            </a:pPr>
            <a:r>
              <a:rPr b="1" lang="en" sz="1200">
                <a:solidFill>
                  <a:srgbClr val="9D959D"/>
                </a:solidFill>
                <a:latin typeface="Nunito"/>
                <a:ea typeface="Nunito"/>
                <a:cs typeface="Nunito"/>
                <a:sym typeface="Nunito"/>
              </a:rPr>
              <a:t>Cheesefrog</a:t>
            </a:r>
            <a:br>
              <a:rPr b="1" lang="en" sz="1200">
                <a:solidFill>
                  <a:srgbClr val="9D959D"/>
                </a:solidFill>
                <a:latin typeface="Nunito"/>
                <a:ea typeface="Nunito"/>
                <a:cs typeface="Nunito"/>
                <a:sym typeface="Nunito"/>
              </a:rPr>
            </a:br>
            <a:r>
              <a:rPr b="1" lang="en" sz="1200">
                <a:solidFill>
                  <a:srgbClr val="9D959D"/>
                </a:solidFill>
                <a:latin typeface="Nunito"/>
                <a:ea typeface="Nunito"/>
                <a:cs typeface="Nunito"/>
                <a:sym typeface="Nunito"/>
              </a:rPr>
              <a:t>Grafton</a:t>
            </a:r>
            <a:br>
              <a:rPr b="1" lang="en" sz="1200">
                <a:solidFill>
                  <a:srgbClr val="9D959D"/>
                </a:solidFill>
                <a:latin typeface="Nunito"/>
                <a:ea typeface="Nunito"/>
                <a:cs typeface="Nunito"/>
                <a:sym typeface="Nunito"/>
              </a:rPr>
            </a:br>
            <a:r>
              <a:rPr b="1" lang="en" sz="1200">
                <a:solidFill>
                  <a:srgbClr val="9D959D"/>
                </a:solidFill>
                <a:latin typeface="Nunito"/>
                <a:ea typeface="Nunito"/>
                <a:cs typeface="Nunito"/>
                <a:sym typeface="Nunito"/>
              </a:rPr>
              <a:t>Biokeks</a:t>
            </a:r>
            <a:br>
              <a:rPr b="1" lang="en" sz="1200">
                <a:solidFill>
                  <a:srgbClr val="9D959D"/>
                </a:solidFill>
                <a:latin typeface="Nunito"/>
                <a:ea typeface="Nunito"/>
                <a:cs typeface="Nunito"/>
                <a:sym typeface="Nunito"/>
              </a:rPr>
            </a:br>
            <a:r>
              <a:rPr b="1" lang="en" sz="1200">
                <a:solidFill>
                  <a:srgbClr val="9D959D"/>
                </a:solidFill>
                <a:latin typeface="Nunito"/>
                <a:ea typeface="Nunito"/>
                <a:cs typeface="Nunito"/>
                <a:sym typeface="Nunito"/>
              </a:rPr>
              <a:t>Meltiseugen</a:t>
            </a:r>
            <a:br>
              <a:rPr b="1" lang="en" sz="1200">
                <a:solidFill>
                  <a:srgbClr val="9D959D"/>
                </a:solidFill>
                <a:latin typeface="Nunito"/>
                <a:ea typeface="Nunito"/>
                <a:cs typeface="Nunito"/>
                <a:sym typeface="Nunito"/>
              </a:rPr>
            </a:br>
            <a:r>
              <a:rPr b="1" lang="en" sz="1200">
                <a:solidFill>
                  <a:srgbClr val="9D959D"/>
                </a:solidFill>
                <a:latin typeface="Nunito"/>
                <a:ea typeface="Nunito"/>
                <a:cs typeface="Nunito"/>
                <a:sym typeface="Nunito"/>
              </a:rPr>
              <a:t>JCPhlux</a:t>
            </a:r>
            <a:br>
              <a:rPr b="1" lang="en" sz="1200">
                <a:solidFill>
                  <a:srgbClr val="9D959D"/>
                </a:solidFill>
                <a:latin typeface="Nunito"/>
                <a:ea typeface="Nunito"/>
                <a:cs typeface="Nunito"/>
                <a:sym typeface="Nunito"/>
              </a:rPr>
            </a:br>
            <a:r>
              <a:rPr lang="en" sz="1200">
                <a:solidFill>
                  <a:srgbClr val="9D959D"/>
                </a:solidFill>
                <a:latin typeface="Nunito"/>
                <a:ea typeface="Nunito"/>
                <a:cs typeface="Nunito"/>
                <a:sym typeface="Nunito"/>
              </a:rPr>
              <a:t>and many more…</a:t>
            </a:r>
            <a:br>
              <a:rPr lang="en" sz="1200">
                <a:solidFill>
                  <a:srgbClr val="9D959D"/>
                </a:solidFill>
                <a:latin typeface="Nunito"/>
                <a:ea typeface="Nunito"/>
                <a:cs typeface="Nunito"/>
                <a:sym typeface="Nunito"/>
              </a:rPr>
            </a:br>
            <a:endParaRPr sz="1200">
              <a:solidFill>
                <a:srgbClr val="9D959D"/>
              </a:solidFill>
              <a:latin typeface="Nunito"/>
              <a:ea typeface="Nunito"/>
              <a:cs typeface="Nunito"/>
              <a:sym typeface="Nunito"/>
            </a:endParaRPr>
          </a:p>
          <a:p>
            <a:pPr indent="0" lvl="0" marL="0" rtl="0" algn="l">
              <a:spcBef>
                <a:spcPts val="900"/>
              </a:spcBef>
              <a:spcAft>
                <a:spcPts val="0"/>
              </a:spcAft>
              <a:buClr>
                <a:srgbClr val="000000"/>
              </a:buClr>
              <a:buSzPts val="500"/>
              <a:buFont typeface="Arial"/>
              <a:buNone/>
            </a:pPr>
            <a:r>
              <a:rPr b="1" lang="en" sz="1200">
                <a:solidFill>
                  <a:srgbClr val="9D959D"/>
                </a:solidFill>
                <a:latin typeface="Nunito"/>
                <a:ea typeface="Nunito"/>
                <a:cs typeface="Nunito"/>
                <a:sym typeface="Nunito"/>
              </a:rPr>
              <a:t>All the Early Adopters</a:t>
            </a:r>
            <a:r>
              <a:rPr lang="en" sz="1200">
                <a:solidFill>
                  <a:srgbClr val="9D959D"/>
                </a:solidFill>
                <a:latin typeface="Nunito"/>
                <a:ea typeface="Nunito"/>
                <a:cs typeface="Nunito"/>
                <a:sym typeface="Nunito"/>
              </a:rPr>
              <a:t> who allowed a fleet of hundreds of rewinders to help further refine the Filamentalist, the documentation, and volume unit validation.  You know who you are!</a:t>
            </a:r>
            <a:endParaRPr sz="1200">
              <a:solidFill>
                <a:srgbClr val="9D959D"/>
              </a:solidFill>
              <a:latin typeface="Nunito"/>
              <a:ea typeface="Nunito"/>
              <a:cs typeface="Nunito"/>
              <a:sym typeface="Nunito"/>
            </a:endParaRPr>
          </a:p>
          <a:p>
            <a:pPr indent="0" lvl="0" marL="0" rtl="0" algn="l">
              <a:spcBef>
                <a:spcPts val="900"/>
              </a:spcBef>
              <a:spcAft>
                <a:spcPts val="0"/>
              </a:spcAft>
              <a:buClr>
                <a:srgbClr val="000000"/>
              </a:buClr>
              <a:buSzPts val="500"/>
              <a:buFont typeface="Arial"/>
              <a:buNone/>
            </a:pPr>
            <a:r>
              <a:rPr lang="en" sz="1200">
                <a:solidFill>
                  <a:srgbClr val="9D959D"/>
                </a:solidFill>
                <a:latin typeface="Nunito"/>
                <a:ea typeface="Nunito"/>
                <a:cs typeface="Nunito"/>
                <a:sym typeface="Nunito"/>
              </a:rPr>
              <a:t>v6cl (on Discord) for his innovative F1 User Mod that was a core </a:t>
            </a:r>
            <a:r>
              <a:rPr lang="en" sz="1200">
                <a:solidFill>
                  <a:srgbClr val="9D959D"/>
                </a:solidFill>
                <a:latin typeface="Nunito"/>
                <a:ea typeface="Nunito"/>
                <a:cs typeface="Nunito"/>
                <a:sym typeface="Nunito"/>
              </a:rPr>
              <a:t>input</a:t>
            </a:r>
            <a:r>
              <a:rPr lang="en" sz="1200">
                <a:solidFill>
                  <a:srgbClr val="9D959D"/>
                </a:solidFill>
                <a:latin typeface="Nunito"/>
                <a:ea typeface="Nunito"/>
                <a:cs typeface="Nunito"/>
                <a:sym typeface="Nunito"/>
              </a:rPr>
              <a:t> to the Filamentalist V3 design.</a:t>
            </a:r>
            <a:endParaRPr sz="1200">
              <a:solidFill>
                <a:srgbClr val="9D959D"/>
              </a:solidFill>
              <a:latin typeface="Nunito"/>
              <a:ea typeface="Nunito"/>
              <a:cs typeface="Nunito"/>
              <a:sym typeface="Nunito"/>
            </a:endParaRPr>
          </a:p>
          <a:p>
            <a:pPr indent="0" lvl="0" marL="0" rtl="0" algn="l">
              <a:spcBef>
                <a:spcPts val="900"/>
              </a:spcBef>
              <a:spcAft>
                <a:spcPts val="0"/>
              </a:spcAft>
              <a:buClr>
                <a:srgbClr val="000000"/>
              </a:buClr>
              <a:buSzPts val="500"/>
              <a:buFont typeface="Arial"/>
              <a:buNone/>
            </a:pPr>
            <a:r>
              <a:rPr lang="en" sz="1200">
                <a:solidFill>
                  <a:srgbClr val="9D959D"/>
                </a:solidFill>
                <a:latin typeface="Nunito"/>
                <a:ea typeface="Nunito"/>
                <a:cs typeface="Nunito"/>
                <a:sym typeface="Nunito"/>
              </a:rPr>
              <a:t>JCPhlux for suggesting the printed clutch design</a:t>
            </a:r>
            <a:endParaRPr sz="1200">
              <a:solidFill>
                <a:srgbClr val="9D959D"/>
              </a:solidFill>
              <a:latin typeface="Nunito"/>
              <a:ea typeface="Nunito"/>
              <a:cs typeface="Nunito"/>
              <a:sym typeface="Nunito"/>
            </a:endParaRPr>
          </a:p>
          <a:p>
            <a:pPr indent="0" lvl="0" marL="0" rtl="0" algn="l">
              <a:spcBef>
                <a:spcPts val="900"/>
              </a:spcBef>
              <a:spcAft>
                <a:spcPts val="900"/>
              </a:spcAft>
              <a:buNone/>
            </a:pPr>
            <a:r>
              <a:rPr b="1" lang="en" sz="1300">
                <a:solidFill>
                  <a:srgbClr val="FF0000"/>
                </a:solidFill>
                <a:latin typeface="Nunito"/>
                <a:ea typeface="Nunito"/>
                <a:cs typeface="Nunito"/>
                <a:sym typeface="Nunito"/>
              </a:rPr>
              <a:t>The ERCF Team</a:t>
            </a:r>
            <a:r>
              <a:rPr lang="en" sz="1200">
                <a:solidFill>
                  <a:srgbClr val="9D959D"/>
                </a:solidFill>
                <a:latin typeface="Nunito"/>
                <a:ea typeface="Nunito"/>
                <a:cs typeface="Nunito"/>
                <a:sym typeface="Nunito"/>
              </a:rPr>
              <a:t> for building, supporting, and allowing me to be part of this amazing ecosystem of multi-material printing solutions!  Your creativity, commitment, professionalism, collaboration, generosity, and sense of community is an inspiration!</a:t>
            </a:r>
            <a:endParaRPr sz="1200">
              <a:solidFill>
                <a:srgbClr val="9D959D"/>
              </a:solidFill>
              <a:latin typeface="Nunito"/>
              <a:ea typeface="Nunito"/>
              <a:cs typeface="Nunito"/>
              <a:sym typeface="Nunito"/>
            </a:endParaRPr>
          </a:p>
        </p:txBody>
      </p:sp>
      <p:sp>
        <p:nvSpPr>
          <p:cNvPr id="89" name="Google Shape;89;p11"/>
          <p:cNvSpPr txBox="1"/>
          <p:nvPr/>
        </p:nvSpPr>
        <p:spPr>
          <a:xfrm>
            <a:off x="3971707" y="990313"/>
            <a:ext cx="2473200" cy="457200"/>
          </a:xfrm>
          <a:prstGeom prst="rect">
            <a:avLst/>
          </a:prstGeom>
          <a:noFill/>
          <a:ln>
            <a:noFill/>
          </a:ln>
        </p:spPr>
        <p:txBody>
          <a:bodyPr anchorCtr="0" anchor="t" bIns="116000" lIns="116000" spcFirstLastPara="1" rIns="116000" wrap="square" tIns="116000">
            <a:normAutofit/>
          </a:bodyPr>
          <a:lstStyle/>
          <a:p>
            <a:pPr indent="0" lvl="0" marL="0" rtl="0" algn="ctr">
              <a:spcBef>
                <a:spcPts val="0"/>
              </a:spcBef>
              <a:spcAft>
                <a:spcPts val="0"/>
              </a:spcAft>
              <a:buNone/>
            </a:pPr>
            <a:r>
              <a:rPr lang="en">
                <a:solidFill>
                  <a:srgbClr val="ED3024"/>
                </a:solidFill>
                <a:latin typeface="Nunito"/>
                <a:ea typeface="Nunito"/>
                <a:cs typeface="Nunito"/>
                <a:sym typeface="Nunito"/>
              </a:rPr>
              <a:t>ACKNOWLEDGEMENTS</a:t>
            </a:r>
            <a:endParaRPr>
              <a:solidFill>
                <a:srgbClr val="ED3024"/>
              </a:solidFill>
              <a:latin typeface="Nunito"/>
              <a:ea typeface="Nunito"/>
              <a:cs typeface="Nunito"/>
              <a:sym typeface="Nunito"/>
            </a:endParaRPr>
          </a:p>
        </p:txBody>
      </p:sp>
      <p:sp>
        <p:nvSpPr>
          <p:cNvPr id="90" name="Google Shape;90;p11"/>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2"/>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96" name="Google Shape;96;p12"/>
          <p:cNvSpPr txBox="1"/>
          <p:nvPr/>
        </p:nvSpPr>
        <p:spPr>
          <a:xfrm>
            <a:off x="840750" y="1562600"/>
            <a:ext cx="8735100" cy="5470200"/>
          </a:xfrm>
          <a:prstGeom prst="rect">
            <a:avLst/>
          </a:prstGeom>
          <a:noFill/>
          <a:ln>
            <a:noFill/>
          </a:ln>
        </p:spPr>
        <p:txBody>
          <a:bodyPr anchorCtr="0" anchor="t" bIns="92425" lIns="92425" spcFirstLastPara="1" rIns="92425" wrap="square" tIns="92425">
            <a:noAutofit/>
          </a:bodyPr>
          <a:lstStyle/>
          <a:p>
            <a:pPr indent="0" lvl="0" marL="0" rtl="0" algn="l">
              <a:lnSpc>
                <a:spcPct val="115000"/>
              </a:lnSpc>
              <a:spcBef>
                <a:spcPts val="1500"/>
              </a:spcBef>
              <a:spcAft>
                <a:spcPts val="0"/>
              </a:spcAft>
              <a:buClr>
                <a:srgbClr val="000000"/>
              </a:buClr>
              <a:buSzPts val="1100"/>
              <a:buFont typeface="Arial"/>
              <a:buNone/>
            </a:pPr>
            <a:r>
              <a:rPr lang="en" sz="1200">
                <a:solidFill>
                  <a:srgbClr val="9D959D"/>
                </a:solidFill>
                <a:latin typeface="Nunito"/>
                <a:ea typeface="Nunito"/>
                <a:cs typeface="Nunito"/>
                <a:sym typeface="Nunito"/>
              </a:rPr>
              <a:t>Things that you need to know include:</a:t>
            </a:r>
            <a:endParaRPr sz="1200">
              <a:solidFill>
                <a:srgbClr val="9D959D"/>
              </a:solidFill>
              <a:latin typeface="Nunito"/>
              <a:ea typeface="Nunito"/>
              <a:cs typeface="Nunito"/>
              <a:sym typeface="Nunito"/>
            </a:endParaRPr>
          </a:p>
          <a:p>
            <a:pPr indent="0" lvl="0" marL="0" rtl="0" algn="l">
              <a:lnSpc>
                <a:spcPct val="115000"/>
              </a:lnSpc>
              <a:spcBef>
                <a:spcPts val="1500"/>
              </a:spcBef>
              <a:spcAft>
                <a:spcPts val="0"/>
              </a:spcAft>
              <a:buClr>
                <a:srgbClr val="000000"/>
              </a:buClr>
              <a:buSzPts val="1100"/>
              <a:buFont typeface="Arial"/>
              <a:buNone/>
            </a:pPr>
            <a:r>
              <a:rPr lang="en" sz="1200">
                <a:solidFill>
                  <a:srgbClr val="9D959D"/>
                </a:solidFill>
                <a:latin typeface="Nunito"/>
                <a:ea typeface="Nunito"/>
                <a:cs typeface="Nunito"/>
                <a:sym typeface="Nunito"/>
              </a:rPr>
              <a:t>There are multiple options for the Filamentalist. Determine which versions/options you want and select the stl's to print accordingly.</a:t>
            </a:r>
            <a:endParaRPr sz="1200">
              <a:solidFill>
                <a:srgbClr val="9D959D"/>
              </a:solidFill>
              <a:latin typeface="Nunito"/>
              <a:ea typeface="Nunito"/>
              <a:cs typeface="Nunito"/>
              <a:sym typeface="Nunito"/>
            </a:endParaRPr>
          </a:p>
          <a:p>
            <a:pPr indent="-304800" lvl="0" marL="457200" rtl="0" algn="l">
              <a:lnSpc>
                <a:spcPct val="115000"/>
              </a:lnSpc>
              <a:spcBef>
                <a:spcPts val="150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Unit Width: Standard width which supports spool widths </a:t>
            </a:r>
            <a:r>
              <a:rPr lang="en" sz="1200">
                <a:solidFill>
                  <a:srgbClr val="9D959D"/>
                </a:solidFill>
                <a:latin typeface="Nunito"/>
                <a:ea typeface="Nunito"/>
                <a:cs typeface="Nunito"/>
                <a:sym typeface="Nunito"/>
              </a:rPr>
              <a:t>from</a:t>
            </a:r>
            <a:r>
              <a:rPr lang="en" sz="1200">
                <a:solidFill>
                  <a:srgbClr val="9D959D"/>
                </a:solidFill>
                <a:latin typeface="Nunito"/>
                <a:ea typeface="Nunito"/>
                <a:cs typeface="Nunito"/>
                <a:sym typeface="Nunito"/>
              </a:rPr>
              <a:t> 28mm (i.e. 200gm spools) to 74mm and custom width via the Fusion 360 parametric model</a:t>
            </a:r>
            <a:endParaRPr sz="1200">
              <a:solidFill>
                <a:srgbClr val="9D959D"/>
              </a:solidFill>
              <a:latin typeface="Nunito"/>
              <a:ea typeface="Nunito"/>
              <a:cs typeface="Nunito"/>
              <a:sym typeface="Nunito"/>
            </a:endParaRPr>
          </a:p>
          <a:p>
            <a:pPr indent="-304800" lvl="0" marL="457200" rtl="0" algn="l">
              <a:lnSpc>
                <a:spcPct val="115000"/>
              </a:lnSpc>
              <a:spcBef>
                <a:spcPts val="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Drive and Idler Axle bearing size.  Step and STL files are provided for the use of either 688 bearings (16mm OD X 8mm ID X 5mm width) or 608 bearings (22mm OD X 8mm ID X 7mm width).  Either option can be selected in the provided Fusion 360 parametric model.</a:t>
            </a:r>
            <a:endParaRPr sz="1200">
              <a:solidFill>
                <a:srgbClr val="9D959D"/>
              </a:solidFill>
              <a:latin typeface="Nunito"/>
              <a:ea typeface="Nunito"/>
              <a:cs typeface="Nunito"/>
              <a:sym typeface="Nunito"/>
            </a:endParaRPr>
          </a:p>
          <a:p>
            <a:pPr indent="-304800" lvl="0" marL="457200" rtl="0" algn="l">
              <a:lnSpc>
                <a:spcPct val="115000"/>
              </a:lnSpc>
              <a:spcBef>
                <a:spcPts val="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Mounting Style: 2020 center rail mount, 2020 dual rail mount (fits the Filamentalist Enclosure), and Standalone mount</a:t>
            </a:r>
            <a:endParaRPr sz="1200">
              <a:solidFill>
                <a:srgbClr val="9D959D"/>
              </a:solidFill>
              <a:latin typeface="Nunito"/>
              <a:ea typeface="Nunito"/>
              <a:cs typeface="Nunito"/>
              <a:sym typeface="Nunito"/>
            </a:endParaRPr>
          </a:p>
          <a:p>
            <a:pPr indent="0" lvl="0" marL="0" rtl="0" algn="l">
              <a:lnSpc>
                <a:spcPct val="115000"/>
              </a:lnSpc>
              <a:spcBef>
                <a:spcPts val="1500"/>
              </a:spcBef>
              <a:spcAft>
                <a:spcPts val="0"/>
              </a:spcAft>
              <a:buClr>
                <a:srgbClr val="000000"/>
              </a:buClr>
              <a:buSzPts val="1100"/>
              <a:buFont typeface="Arial"/>
              <a:buNone/>
            </a:pPr>
            <a:r>
              <a:rPr lang="en" sz="1200">
                <a:solidFill>
                  <a:srgbClr val="9D959D"/>
                </a:solidFill>
                <a:latin typeface="Nunito"/>
                <a:ea typeface="Nunito"/>
                <a:cs typeface="Nunito"/>
                <a:sym typeface="Nunito"/>
              </a:rPr>
              <a:t>Feed Direction: The orientation of your MMU with respect to your filament spools location or enclosure may require a front, rear, or bottom loading capability from the rewinder. Front and Rear/Bottom feed Tensioner Mount options are provided to support this.</a:t>
            </a:r>
            <a:endParaRPr sz="1200">
              <a:solidFill>
                <a:srgbClr val="9D959D"/>
              </a:solidFill>
              <a:latin typeface="Nunito"/>
              <a:ea typeface="Nunito"/>
              <a:cs typeface="Nunito"/>
              <a:sym typeface="Nunito"/>
            </a:endParaRPr>
          </a:p>
          <a:p>
            <a:pPr indent="0" lvl="0" marL="0" rtl="0" algn="l">
              <a:lnSpc>
                <a:spcPct val="115000"/>
              </a:lnSpc>
              <a:spcBef>
                <a:spcPts val="1500"/>
              </a:spcBef>
              <a:spcAft>
                <a:spcPts val="0"/>
              </a:spcAft>
              <a:buClr>
                <a:srgbClr val="000000"/>
              </a:buClr>
              <a:buSzPts val="1100"/>
              <a:buFont typeface="Arial"/>
              <a:buNone/>
            </a:pPr>
            <a:r>
              <a:rPr lang="en" sz="1200">
                <a:solidFill>
                  <a:srgbClr val="9D959D"/>
                </a:solidFill>
                <a:latin typeface="Nunito"/>
                <a:ea typeface="Nunito"/>
                <a:cs typeface="Nunito"/>
                <a:sym typeface="Nunito"/>
              </a:rPr>
              <a:t>Pre-gate Sensors: If your MMU does not have pre-gate sensors, and the software you use supports them (like Happy Hare), there are CottonTail Lite, Filamentalist Tensioner Mount, and user mod </a:t>
            </a:r>
            <a:r>
              <a:rPr lang="en" sz="1200">
                <a:solidFill>
                  <a:srgbClr val="9D959D"/>
                </a:solidFill>
                <a:latin typeface="Nunito"/>
                <a:ea typeface="Nunito"/>
                <a:cs typeface="Nunito"/>
                <a:sym typeface="Nunito"/>
              </a:rPr>
              <a:t>pre-gate sensors </a:t>
            </a:r>
            <a:r>
              <a:rPr lang="en" sz="1200">
                <a:solidFill>
                  <a:srgbClr val="9D959D"/>
                </a:solidFill>
                <a:latin typeface="Nunito"/>
                <a:ea typeface="Nunito"/>
                <a:cs typeface="Nunito"/>
                <a:sym typeface="Nunito"/>
              </a:rPr>
              <a:t>that support this. (see the Filamentalist FAQ).</a:t>
            </a:r>
            <a:endParaRPr sz="1200">
              <a:solidFill>
                <a:srgbClr val="9D959D"/>
              </a:solidFill>
              <a:latin typeface="Nunito"/>
              <a:ea typeface="Nunito"/>
              <a:cs typeface="Nunito"/>
              <a:sym typeface="Nunito"/>
            </a:endParaRPr>
          </a:p>
          <a:p>
            <a:pPr indent="0" lvl="0" marL="0" rtl="0" algn="l">
              <a:lnSpc>
                <a:spcPct val="115000"/>
              </a:lnSpc>
              <a:spcBef>
                <a:spcPts val="1500"/>
              </a:spcBef>
              <a:spcAft>
                <a:spcPts val="1500"/>
              </a:spcAft>
              <a:buClr>
                <a:srgbClr val="000000"/>
              </a:buClr>
              <a:buSzPts val="1100"/>
              <a:buFont typeface="Arial"/>
              <a:buNone/>
            </a:pPr>
            <a:r>
              <a:rPr lang="en" sz="1200">
                <a:solidFill>
                  <a:srgbClr val="9D959D"/>
                </a:solidFill>
                <a:latin typeface="Nunito"/>
                <a:ea typeface="Nunito"/>
                <a:cs typeface="Nunito"/>
                <a:sym typeface="Nunito"/>
              </a:rPr>
              <a:t>If you are using, or upgrading from an ERCFv1 or v2 version you may want/need a higher torque gear motor. Many in the Beta team ran NEMA 17's spec'd at 55 N-cm max torque and config'd them for 1-1.5A (probably overkill...). A NEMA 17 with 40N-cm or greater holding torque is sufficient.  The LDO-42STH47-1684AC stepper is a good option.  The ERCF direct drive version is recommended for gaining more speed from a high torque motor. This may not be required, so if you already have built your ERCF, try the Filamentalist with the motor/gearing you have and decide if you need more torque/speed. </a:t>
            </a:r>
            <a:endParaRPr sz="1200">
              <a:solidFill>
                <a:srgbClr val="9D959D"/>
              </a:solidFill>
              <a:latin typeface="Nunito"/>
              <a:ea typeface="Nunito"/>
              <a:cs typeface="Nunito"/>
              <a:sym typeface="Nunito"/>
            </a:endParaRPr>
          </a:p>
        </p:txBody>
      </p:sp>
      <p:sp>
        <p:nvSpPr>
          <p:cNvPr id="97" name="Google Shape;97;p12"/>
          <p:cNvSpPr txBox="1"/>
          <p:nvPr/>
        </p:nvSpPr>
        <p:spPr>
          <a:xfrm>
            <a:off x="199309"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98" name="Google Shape;98;p12"/>
          <p:cNvSpPr txBox="1"/>
          <p:nvPr/>
        </p:nvSpPr>
        <p:spPr>
          <a:xfrm>
            <a:off x="544034" y="418025"/>
            <a:ext cx="2742600" cy="45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a:solidFill>
                  <a:srgbClr val="ED3024"/>
                </a:solidFill>
                <a:latin typeface="Nunito"/>
                <a:ea typeface="Nunito"/>
                <a:cs typeface="Nunito"/>
                <a:sym typeface="Nunito"/>
              </a:rPr>
              <a:t>INTRODUCTION </a:t>
            </a:r>
            <a:endParaRPr>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p:txBody>
      </p:sp>
      <p:graphicFrame>
        <p:nvGraphicFramePr>
          <p:cNvPr id="99" name="Google Shape;99;p12"/>
          <p:cNvGraphicFramePr/>
          <p:nvPr/>
        </p:nvGraphicFramePr>
        <p:xfrm>
          <a:off x="840744" y="9587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ctr">
                        <a:spcBef>
                          <a:spcPts val="0"/>
                        </a:spcBef>
                        <a:spcAft>
                          <a:spcPts val="0"/>
                        </a:spcAft>
                        <a:buNone/>
                      </a:pPr>
                      <a:r>
                        <a:rPr lang="en">
                          <a:solidFill>
                            <a:srgbClr val="ED3024"/>
                          </a:solidFill>
                          <a:latin typeface="Nunito"/>
                          <a:ea typeface="Nunito"/>
                          <a:cs typeface="Nunito"/>
                          <a:sym typeface="Nunito"/>
                        </a:rPr>
                        <a:t>CONFIGURATION/OPTIONS CONSIDERATIONS</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100" name="Google Shape;100;p12"/>
          <p:cNvSpPr txBox="1"/>
          <p:nvPr/>
        </p:nvSpPr>
        <p:spPr>
          <a:xfrm>
            <a:off x="3058663" y="486225"/>
            <a:ext cx="4572000" cy="4572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t/>
            </a:r>
            <a:endParaRPr>
              <a:solidFill>
                <a:srgbClr val="ED3024"/>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3"/>
          <p:cNvSpPr txBox="1"/>
          <p:nvPr/>
        </p:nvSpPr>
        <p:spPr>
          <a:xfrm>
            <a:off x="840744" y="1562610"/>
            <a:ext cx="8735100" cy="5344500"/>
          </a:xfrm>
          <a:prstGeom prst="rect">
            <a:avLst/>
          </a:prstGeom>
          <a:noFill/>
          <a:ln>
            <a:noFill/>
          </a:ln>
        </p:spPr>
        <p:txBody>
          <a:bodyPr anchorCtr="0" anchor="t" bIns="92425" lIns="92425" spcFirstLastPara="1" rIns="92425" wrap="square" tIns="92425">
            <a:noAutofit/>
          </a:bodyPr>
          <a:lstStyle/>
          <a:p>
            <a:pPr indent="0" lvl="0" marL="0" rtl="0" algn="l">
              <a:lnSpc>
                <a:spcPct val="115000"/>
              </a:lnSpc>
              <a:spcBef>
                <a:spcPts val="1500"/>
              </a:spcBef>
              <a:spcAft>
                <a:spcPts val="0"/>
              </a:spcAft>
              <a:buClr>
                <a:srgbClr val="000000"/>
              </a:buClr>
              <a:buSzPts val="1100"/>
              <a:buFont typeface="Arial"/>
              <a:buNone/>
            </a:pPr>
            <a:r>
              <a:rPr lang="en" sz="1200">
                <a:solidFill>
                  <a:srgbClr val="9D959D"/>
                </a:solidFill>
                <a:latin typeface="Nunito"/>
                <a:ea typeface="Nunito"/>
                <a:cs typeface="Nunito"/>
                <a:sym typeface="Nunito"/>
              </a:rPr>
              <a:t>The standard width Filamentalist has a 50-75mm axle and supports a maximum spool width of 74mm and supports most standard 1, 0.5, and 0.2KG spool sizes and still be able to fit 6 rewinders across the top of a 350 size Voron printer.  If you use spools wider than 74mm </a:t>
            </a:r>
            <a:r>
              <a:rPr lang="en" sz="1200">
                <a:solidFill>
                  <a:srgbClr val="9D959D"/>
                </a:solidFill>
                <a:latin typeface="Nunito"/>
                <a:ea typeface="Nunito"/>
                <a:cs typeface="Nunito"/>
                <a:sym typeface="Nunito"/>
              </a:rPr>
              <a:t>and</a:t>
            </a:r>
            <a:r>
              <a:rPr lang="en" sz="1200">
                <a:solidFill>
                  <a:srgbClr val="9D959D"/>
                </a:solidFill>
                <a:latin typeface="Nunito"/>
                <a:ea typeface="Nunito"/>
                <a:cs typeface="Nunito"/>
                <a:sym typeface="Nunito"/>
              </a:rPr>
              <a:t> you use Autodesk Fusion 360, the provided .f3d file in the CAD directory is a parametric based model allowing you to customize the width of your rewinder to suit your max/min spool widths and/or to design around other available 8mm steel axle lengths (see Parametric CAD Model section in this document).  If you are unable to use the parametric model please ask for help on Discord (see cover page and/or page 31 for links).</a:t>
            </a:r>
            <a:endParaRPr sz="1200">
              <a:solidFill>
                <a:srgbClr val="9D959D"/>
              </a:solidFill>
              <a:latin typeface="Nunito"/>
              <a:ea typeface="Nunito"/>
              <a:cs typeface="Nunito"/>
              <a:sym typeface="Nunito"/>
            </a:endParaRPr>
          </a:p>
          <a:p>
            <a:pPr indent="0" lvl="0" marL="0" rtl="0" algn="l">
              <a:lnSpc>
                <a:spcPct val="115000"/>
              </a:lnSpc>
              <a:spcBef>
                <a:spcPts val="1500"/>
              </a:spcBef>
              <a:spcAft>
                <a:spcPts val="0"/>
              </a:spcAft>
              <a:buClr>
                <a:srgbClr val="000000"/>
              </a:buClr>
              <a:buSzPts val="1100"/>
              <a:buFont typeface="Arial"/>
              <a:buNone/>
            </a:pPr>
            <a:r>
              <a:rPr lang="en" sz="1200">
                <a:solidFill>
                  <a:srgbClr val="9D959D"/>
                </a:solidFill>
                <a:latin typeface="Nunito"/>
                <a:ea typeface="Nunito"/>
                <a:cs typeface="Nunito"/>
                <a:sym typeface="Nunito"/>
              </a:rPr>
              <a:t>Because the standard tuning of this design relies on some filament slip at the o-rings, the o-rings may ultimately wear-out. Testing and extrapolation estimates that the wear-out point is greater than 5K cycles. See the O-Ring Replacement section at the end of this document for o-ring swap/replacement instructions.</a:t>
            </a:r>
            <a:endParaRPr sz="1200">
              <a:solidFill>
                <a:srgbClr val="9D959D"/>
              </a:solidFill>
              <a:latin typeface="Nunito"/>
              <a:ea typeface="Nunito"/>
              <a:cs typeface="Nunito"/>
              <a:sym typeface="Nunito"/>
            </a:endParaRPr>
          </a:p>
          <a:p>
            <a:pPr indent="0" lvl="0" marL="0" rtl="0" algn="l">
              <a:lnSpc>
                <a:spcPct val="115000"/>
              </a:lnSpc>
              <a:spcBef>
                <a:spcPts val="1500"/>
              </a:spcBef>
              <a:spcAft>
                <a:spcPts val="0"/>
              </a:spcAft>
              <a:buClr>
                <a:srgbClr val="000000"/>
              </a:buClr>
              <a:buSzPts val="1100"/>
              <a:buFont typeface="Arial"/>
              <a:buNone/>
            </a:pPr>
            <a:r>
              <a:t/>
            </a:r>
            <a:endParaRPr sz="1200">
              <a:solidFill>
                <a:srgbClr val="9D959D"/>
              </a:solidFill>
              <a:latin typeface="Nunito"/>
              <a:ea typeface="Nunito"/>
              <a:cs typeface="Nunito"/>
              <a:sym typeface="Nunito"/>
            </a:endParaRPr>
          </a:p>
          <a:p>
            <a:pPr indent="0" lvl="0" marL="0" rtl="0" algn="l">
              <a:lnSpc>
                <a:spcPct val="115000"/>
              </a:lnSpc>
              <a:spcBef>
                <a:spcPts val="1500"/>
              </a:spcBef>
              <a:spcAft>
                <a:spcPts val="0"/>
              </a:spcAft>
              <a:buClr>
                <a:srgbClr val="000000"/>
              </a:buClr>
              <a:buSzPts val="1100"/>
              <a:buFont typeface="Arial"/>
              <a:buNone/>
            </a:pPr>
            <a:r>
              <a:t/>
            </a:r>
            <a:endParaRPr sz="1200">
              <a:solidFill>
                <a:srgbClr val="9D959D"/>
              </a:solidFill>
              <a:latin typeface="Nunito"/>
              <a:ea typeface="Nunito"/>
              <a:cs typeface="Nunito"/>
              <a:sym typeface="Nunito"/>
            </a:endParaRPr>
          </a:p>
          <a:p>
            <a:pPr indent="0" lvl="0" marL="0" rtl="0" algn="l">
              <a:lnSpc>
                <a:spcPct val="115000"/>
              </a:lnSpc>
              <a:spcBef>
                <a:spcPts val="1500"/>
              </a:spcBef>
              <a:spcAft>
                <a:spcPts val="0"/>
              </a:spcAft>
              <a:buClr>
                <a:srgbClr val="000000"/>
              </a:buClr>
              <a:buSzPts val="1100"/>
              <a:buFont typeface="Arial"/>
              <a:buNone/>
            </a:pPr>
            <a:r>
              <a:rPr lang="en" sz="1200">
                <a:solidFill>
                  <a:srgbClr val="9D959D"/>
                </a:solidFill>
                <a:latin typeface="Nunito"/>
                <a:ea typeface="Nunito"/>
                <a:cs typeface="Nunito"/>
                <a:sym typeface="Nunito"/>
              </a:rPr>
              <a:t>Enjoy the process of building and utilizing your Filamentalist Rewinder!</a:t>
            </a:r>
            <a:endParaRPr sz="1200">
              <a:solidFill>
                <a:srgbClr val="D1D5DB"/>
              </a:solidFill>
              <a:highlight>
                <a:srgbClr val="343541"/>
              </a:highlight>
              <a:latin typeface="Roboto"/>
              <a:ea typeface="Roboto"/>
              <a:cs typeface="Roboto"/>
              <a:sym typeface="Roboto"/>
            </a:endParaRPr>
          </a:p>
          <a:p>
            <a:pPr indent="0" lvl="0" marL="0" rtl="0" algn="l">
              <a:spcBef>
                <a:spcPts val="0"/>
              </a:spcBef>
              <a:spcAft>
                <a:spcPts val="900"/>
              </a:spcAft>
              <a:buNone/>
            </a:pPr>
            <a:r>
              <a:t/>
            </a:r>
            <a:endParaRPr sz="1200">
              <a:solidFill>
                <a:srgbClr val="9D959D"/>
              </a:solidFill>
              <a:latin typeface="Nunito"/>
              <a:ea typeface="Nunito"/>
              <a:cs typeface="Nunito"/>
              <a:sym typeface="Nunito"/>
            </a:endParaRPr>
          </a:p>
        </p:txBody>
      </p:sp>
      <p:sp>
        <p:nvSpPr>
          <p:cNvPr id="106" name="Google Shape;106;p13"/>
          <p:cNvSpPr txBox="1"/>
          <p:nvPr/>
        </p:nvSpPr>
        <p:spPr>
          <a:xfrm>
            <a:off x="364384" y="457200"/>
            <a:ext cx="2742600" cy="45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a:solidFill>
                  <a:srgbClr val="ED3024"/>
                </a:solidFill>
                <a:latin typeface="Nunito"/>
                <a:ea typeface="Nunito"/>
                <a:cs typeface="Nunito"/>
                <a:sym typeface="Nunito"/>
              </a:rPr>
              <a:t>INTRODUCTION </a:t>
            </a:r>
            <a:endParaRPr>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a:p>
            <a:pPr indent="0" lvl="0" marL="0" rtl="0" algn="l">
              <a:spcBef>
                <a:spcPts val="0"/>
              </a:spcBef>
              <a:spcAft>
                <a:spcPts val="0"/>
              </a:spcAft>
              <a:buNone/>
            </a:pPr>
            <a:r>
              <a:t/>
            </a:r>
            <a:endParaRPr sz="1300">
              <a:solidFill>
                <a:srgbClr val="ED3024"/>
              </a:solidFill>
              <a:latin typeface="Nunito"/>
              <a:ea typeface="Nunito"/>
              <a:cs typeface="Nunito"/>
              <a:sym typeface="Nunito"/>
            </a:endParaRPr>
          </a:p>
        </p:txBody>
      </p:sp>
      <p:graphicFrame>
        <p:nvGraphicFramePr>
          <p:cNvPr id="107" name="Google Shape;107;p13"/>
          <p:cNvGraphicFramePr/>
          <p:nvPr/>
        </p:nvGraphicFramePr>
        <p:xfrm>
          <a:off x="840744" y="9587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ctr">
                        <a:spcBef>
                          <a:spcPts val="0"/>
                        </a:spcBef>
                        <a:spcAft>
                          <a:spcPts val="0"/>
                        </a:spcAft>
                        <a:buNone/>
                      </a:pPr>
                      <a:r>
                        <a:rPr lang="en">
                          <a:solidFill>
                            <a:srgbClr val="ED3024"/>
                          </a:solidFill>
                          <a:latin typeface="Nunito"/>
                          <a:ea typeface="Nunito"/>
                          <a:cs typeface="Nunito"/>
                          <a:sym typeface="Nunito"/>
                        </a:rPr>
                        <a:t>CONFIGURATION/OPTIONS CONSIDERATIONS (continued)</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108" name="Google Shape;108;p13"/>
          <p:cNvSpPr txBox="1"/>
          <p:nvPr/>
        </p:nvSpPr>
        <p:spPr>
          <a:xfrm>
            <a:off x="3058663" y="486225"/>
            <a:ext cx="4572000" cy="457200"/>
          </a:xfrm>
          <a:prstGeom prst="rect">
            <a:avLst/>
          </a:prstGeom>
          <a:noFill/>
          <a:ln>
            <a:noFill/>
          </a:ln>
        </p:spPr>
        <p:txBody>
          <a:bodyPr anchorCtr="0" anchor="t" bIns="116000" lIns="116000" spcFirstLastPara="1" rIns="116000" wrap="square" tIns="116000">
            <a:noAutofit/>
          </a:bodyPr>
          <a:lstStyle/>
          <a:p>
            <a:pPr indent="0" lvl="0" marL="0" rtl="0" algn="ctr">
              <a:spcBef>
                <a:spcPts val="0"/>
              </a:spcBef>
              <a:spcAft>
                <a:spcPts val="0"/>
              </a:spcAft>
              <a:buNone/>
            </a:pPr>
            <a:r>
              <a:t/>
            </a:r>
            <a:endParaRPr>
              <a:solidFill>
                <a:srgbClr val="ED3024"/>
              </a:solidFill>
              <a:latin typeface="Nunito"/>
              <a:ea typeface="Nunito"/>
              <a:cs typeface="Nunito"/>
              <a:sym typeface="Nunito"/>
            </a:endParaRPr>
          </a:p>
        </p:txBody>
      </p:sp>
      <p:sp>
        <p:nvSpPr>
          <p:cNvPr id="109" name="Google Shape;109;p13"/>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110" name="Google Shape;110;p13"/>
          <p:cNvSpPr txBox="1"/>
          <p:nvPr>
            <p:ph type="title"/>
          </p:nvPr>
        </p:nvSpPr>
        <p:spPr>
          <a:xfrm>
            <a:off x="364384" y="438503"/>
            <a:ext cx="2742600" cy="520200"/>
          </a:xfrm>
          <a:prstGeom prst="rect">
            <a:avLst/>
          </a:prstGeom>
        </p:spPr>
        <p:txBody>
          <a:bodyPr anchorCtr="0" anchor="t" bIns="116000" lIns="116000" spcFirstLastPara="1" rIns="116000" wrap="square" tIns="116000">
            <a:norm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4"/>
          <p:cNvSpPr txBox="1"/>
          <p:nvPr/>
        </p:nvSpPr>
        <p:spPr>
          <a:xfrm>
            <a:off x="693175" y="1597901"/>
            <a:ext cx="8735100" cy="1295100"/>
          </a:xfrm>
          <a:prstGeom prst="rect">
            <a:avLst/>
          </a:prstGeom>
          <a:noFill/>
          <a:ln>
            <a:noFill/>
          </a:ln>
        </p:spPr>
        <p:txBody>
          <a:bodyPr anchorCtr="0" anchor="t" bIns="92425" lIns="92425" spcFirstLastPara="1" rIns="92425" wrap="square" tIns="92425">
            <a:spAutoFit/>
          </a:bodyPr>
          <a:lstStyle/>
          <a:p>
            <a:pPr indent="0" lvl="0" marL="0" rtl="0" algn="l">
              <a:spcBef>
                <a:spcPts val="0"/>
              </a:spcBef>
              <a:spcAft>
                <a:spcPts val="900"/>
              </a:spcAft>
              <a:buClr>
                <a:schemeClr val="dk1"/>
              </a:buClr>
              <a:buSzPts val="1100"/>
              <a:buFont typeface="Arial"/>
              <a:buNone/>
            </a:pPr>
            <a:r>
              <a:rPr lang="en" sz="1200">
                <a:solidFill>
                  <a:srgbClr val="9D959D"/>
                </a:solidFill>
                <a:latin typeface="Nunito"/>
                <a:ea typeface="Nunito"/>
                <a:cs typeface="Nunito"/>
                <a:sym typeface="Nunito"/>
              </a:rPr>
              <a:t>The ERCF team has provided the following print guidelines. We recommend you to follow them in order to have the best chance at success with your parts. There are often questions about substituting materials or changing printing standards, but we recommend you follow these.</a:t>
            </a:r>
            <a:br>
              <a:rPr lang="en" sz="1200">
                <a:solidFill>
                  <a:srgbClr val="9D959D"/>
                </a:solidFill>
                <a:latin typeface="Nunito"/>
                <a:ea typeface="Nunito"/>
                <a:cs typeface="Nunito"/>
                <a:sym typeface="Nunito"/>
              </a:rPr>
            </a:br>
            <a:br>
              <a:rPr lang="en" sz="1200">
                <a:solidFill>
                  <a:srgbClr val="9D959D"/>
                </a:solidFill>
                <a:latin typeface="Nunito"/>
                <a:ea typeface="Nunito"/>
                <a:cs typeface="Nunito"/>
                <a:sym typeface="Nunito"/>
              </a:rPr>
            </a:br>
            <a:r>
              <a:rPr lang="en" sz="1200">
                <a:solidFill>
                  <a:srgbClr val="9D959D"/>
                </a:solidFill>
                <a:latin typeface="Nunito"/>
                <a:ea typeface="Nunito"/>
                <a:cs typeface="Nunito"/>
                <a:sym typeface="Nunito"/>
              </a:rPr>
              <a:t>The majority of mechanical issues users experience with the ERCF and its supporting components can be traced back to print quality and and accuracy.  Please take the time to print the calibration tools and dial in your printer before moving forward.</a:t>
            </a:r>
            <a:endParaRPr sz="1200">
              <a:solidFill>
                <a:srgbClr val="9D959D"/>
              </a:solidFill>
              <a:latin typeface="Nunito"/>
              <a:ea typeface="Nunito"/>
              <a:cs typeface="Nunito"/>
              <a:sym typeface="Nunito"/>
            </a:endParaRPr>
          </a:p>
        </p:txBody>
      </p:sp>
      <p:sp>
        <p:nvSpPr>
          <p:cNvPr id="116" name="Google Shape;116;p14"/>
          <p:cNvSpPr txBox="1"/>
          <p:nvPr>
            <p:ph type="title"/>
          </p:nvPr>
        </p:nvSpPr>
        <p:spPr>
          <a:xfrm>
            <a:off x="364384" y="438503"/>
            <a:ext cx="2742600" cy="520200"/>
          </a:xfrm>
          <a:prstGeom prst="rect">
            <a:avLst/>
          </a:prstGeom>
        </p:spPr>
        <p:txBody>
          <a:bodyPr anchorCtr="0" anchor="t" bIns="116000" lIns="116000" spcFirstLastPara="1" rIns="116000" wrap="square" tIns="116000">
            <a:noAutofit/>
          </a:bodyPr>
          <a:lstStyle/>
          <a:p>
            <a:pPr indent="0" lvl="0" marL="0" rtl="0" algn="l">
              <a:spcBef>
                <a:spcPts val="0"/>
              </a:spcBef>
              <a:spcAft>
                <a:spcPts val="0"/>
              </a:spcAft>
              <a:buNone/>
            </a:pPr>
            <a:r>
              <a:rPr lang="en"/>
              <a:t>INTRODUCTION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aphicFrame>
        <p:nvGraphicFramePr>
          <p:cNvPr id="117" name="Google Shape;117;p14"/>
          <p:cNvGraphicFramePr/>
          <p:nvPr/>
        </p:nvGraphicFramePr>
        <p:xfrm>
          <a:off x="1070185" y="3061640"/>
          <a:ext cx="3000000" cy="3000000"/>
        </p:xfrm>
        <a:graphic>
          <a:graphicData uri="http://schemas.openxmlformats.org/drawingml/2006/table">
            <a:tbl>
              <a:tblPr>
                <a:noFill/>
                <a:tableStyleId>{2D0CF6D6-3A11-4359-98C5-76592DAF59D7}</a:tableStyleId>
              </a:tblPr>
              <a:tblGrid>
                <a:gridCol w="3252450"/>
                <a:gridCol w="1559025"/>
                <a:gridCol w="3694200"/>
              </a:tblGrid>
              <a:tr h="1016775">
                <a:tc>
                  <a:txBody>
                    <a:bodyPr/>
                    <a:lstStyle/>
                    <a:p>
                      <a:pPr indent="0" lvl="0" marL="0" rtl="0" algn="l">
                        <a:spcBef>
                          <a:spcPts val="0"/>
                        </a:spcBef>
                        <a:spcAft>
                          <a:spcPts val="0"/>
                        </a:spcAft>
                        <a:buNone/>
                      </a:pPr>
                      <a:r>
                        <a:rPr lang="en" sz="1200">
                          <a:solidFill>
                            <a:srgbClr val="ED3024"/>
                          </a:solidFill>
                          <a:latin typeface="Nunito"/>
                          <a:ea typeface="Nunito"/>
                          <a:cs typeface="Nunito"/>
                          <a:sym typeface="Nunito"/>
                        </a:rPr>
                        <a:t>FDM MATERIAL</a:t>
                      </a:r>
                      <a:endParaRPr sz="1200">
                        <a:solidFill>
                          <a:srgbClr val="ED3024"/>
                        </a:solidFill>
                        <a:latin typeface="Nunito"/>
                        <a:ea typeface="Nunito"/>
                        <a:cs typeface="Nunito"/>
                        <a:sym typeface="Nunito"/>
                      </a:endParaRPr>
                    </a:p>
                    <a:p>
                      <a:pPr indent="0" lvl="0" marL="0" rtl="0" algn="l">
                        <a:spcBef>
                          <a:spcPts val="0"/>
                        </a:spcBef>
                        <a:spcAft>
                          <a:spcPts val="1000"/>
                        </a:spcAft>
                        <a:buNone/>
                      </a:pPr>
                      <a:r>
                        <a:rPr lang="en" sz="1200">
                          <a:solidFill>
                            <a:srgbClr val="9D959D"/>
                          </a:solidFill>
                          <a:latin typeface="Nunito"/>
                          <a:ea typeface="Nunito"/>
                          <a:cs typeface="Nunito"/>
                          <a:sym typeface="Nunito"/>
                        </a:rPr>
                        <a:t>The Filamentalist was designed for, and tested with ABS and ASA.  Based on the tolerance requirements of the design we recommend to only use ABS OR ASA.  Some users have built with other materials such as PLA but you may need to adjust your printer’s calibration for some press-fit and tight </a:t>
                      </a:r>
                      <a:r>
                        <a:rPr lang="en" sz="1200">
                          <a:solidFill>
                            <a:srgbClr val="9D959D"/>
                          </a:solidFill>
                          <a:latin typeface="Nunito"/>
                          <a:ea typeface="Nunito"/>
                          <a:cs typeface="Nunito"/>
                          <a:sym typeface="Nunito"/>
                        </a:rPr>
                        <a:t>tolerance</a:t>
                      </a:r>
                      <a:r>
                        <a:rPr lang="en" sz="1200">
                          <a:solidFill>
                            <a:srgbClr val="9D959D"/>
                          </a:solidFill>
                          <a:latin typeface="Nunito"/>
                          <a:ea typeface="Nunito"/>
                          <a:cs typeface="Nunito"/>
                          <a:sym typeface="Nunito"/>
                        </a:rPr>
                        <a:t> parts.</a:t>
                      </a:r>
                      <a:endParaRPr sz="1200">
                        <a:solidFill>
                          <a:srgbClr val="9D959D"/>
                        </a:solidFill>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1000"/>
                        </a:spcAft>
                        <a:buNone/>
                      </a:pPr>
                      <a:r>
                        <a:t/>
                      </a:r>
                      <a:endParaRPr sz="1200">
                        <a:solidFill>
                          <a:srgbClr val="ED3024"/>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1000"/>
                        </a:spcAft>
                        <a:buNone/>
                      </a:pPr>
                      <a:r>
                        <a:rPr lang="en" sz="1200">
                          <a:solidFill>
                            <a:srgbClr val="9D959D"/>
                          </a:solidFill>
                          <a:latin typeface="Nunito"/>
                          <a:ea typeface="Nunito"/>
                          <a:cs typeface="Nunito"/>
                          <a:sym typeface="Nunito"/>
                        </a:rPr>
                        <a:t> </a:t>
                      </a:r>
                      <a:endParaRPr sz="1200">
                        <a:solidFill>
                          <a:srgbClr val="9D959D"/>
                        </a:solidFill>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702375">
                <a:tc>
                  <a:txBody>
                    <a:bodyPr/>
                    <a:lstStyle/>
                    <a:p>
                      <a:pPr indent="0" lvl="0" marL="0" rtl="0" algn="l">
                        <a:spcBef>
                          <a:spcPts val="0"/>
                        </a:spcBef>
                        <a:spcAft>
                          <a:spcPts val="0"/>
                        </a:spcAft>
                        <a:buClr>
                          <a:schemeClr val="dk1"/>
                        </a:buClr>
                        <a:buSzPts val="1100"/>
                        <a:buFont typeface="Arial"/>
                        <a:buNone/>
                      </a:pPr>
                      <a:r>
                        <a:rPr lang="en" sz="1200">
                          <a:solidFill>
                            <a:srgbClr val="ED3024"/>
                          </a:solidFill>
                          <a:latin typeface="Nunito"/>
                          <a:ea typeface="Nunito"/>
                          <a:cs typeface="Nunito"/>
                          <a:sym typeface="Nunito"/>
                        </a:rPr>
                        <a:t>LAYER HEIGHT</a:t>
                      </a:r>
                      <a:endParaRPr sz="1200">
                        <a:solidFill>
                          <a:srgbClr val="ED3024"/>
                        </a:solidFill>
                        <a:latin typeface="Nunito"/>
                        <a:ea typeface="Nunito"/>
                        <a:cs typeface="Nunito"/>
                        <a:sym typeface="Nunito"/>
                      </a:endParaRPr>
                    </a:p>
                    <a:p>
                      <a:pPr indent="0" lvl="0" marL="0" rtl="0" algn="l">
                        <a:spcBef>
                          <a:spcPts val="0"/>
                        </a:spcBef>
                        <a:spcAft>
                          <a:spcPts val="1000"/>
                        </a:spcAft>
                        <a:buClr>
                          <a:schemeClr val="dk1"/>
                        </a:buClr>
                        <a:buSzPts val="1100"/>
                        <a:buFont typeface="Arial"/>
                        <a:buNone/>
                      </a:pPr>
                      <a:r>
                        <a:rPr lang="en" sz="1200">
                          <a:solidFill>
                            <a:srgbClr val="9D959D"/>
                          </a:solidFill>
                          <a:latin typeface="Nunito"/>
                          <a:ea typeface="Nunito"/>
                          <a:cs typeface="Nunito"/>
                          <a:sym typeface="Nunito"/>
                        </a:rPr>
                        <a:t>Recommended : 0.2mm</a:t>
                      </a:r>
                      <a:br>
                        <a:rPr lang="en" sz="1200">
                          <a:solidFill>
                            <a:srgbClr val="9D959D"/>
                          </a:solidFill>
                          <a:latin typeface="Nunito"/>
                          <a:ea typeface="Nunito"/>
                          <a:cs typeface="Nunito"/>
                          <a:sym typeface="Nunito"/>
                        </a:rPr>
                      </a:br>
                      <a:r>
                        <a:rPr lang="en" sz="1200">
                          <a:solidFill>
                            <a:srgbClr val="9D959D"/>
                          </a:solidFill>
                          <a:latin typeface="Nunito"/>
                          <a:ea typeface="Nunito"/>
                          <a:cs typeface="Nunito"/>
                          <a:sym typeface="Nunito"/>
                        </a:rPr>
                        <a:t>First Layer: 0.25mm</a:t>
                      </a:r>
                      <a:endParaRPr sz="1200">
                        <a:solidFill>
                          <a:srgbClr val="ED3024"/>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1000"/>
                        </a:spcAft>
                        <a:buNone/>
                      </a:pPr>
                      <a:r>
                        <a:t/>
                      </a:r>
                      <a:endParaRPr sz="1200">
                        <a:solidFill>
                          <a:srgbClr val="ED3024"/>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200">
                          <a:solidFill>
                            <a:srgbClr val="ED3024"/>
                          </a:solidFill>
                          <a:latin typeface="Nunito"/>
                          <a:ea typeface="Nunito"/>
                          <a:cs typeface="Nunito"/>
                          <a:sym typeface="Nunito"/>
                        </a:rPr>
                        <a:t>INFILL PERCENTAGE</a:t>
                      </a:r>
                      <a:endParaRPr sz="1200">
                        <a:solidFill>
                          <a:srgbClr val="ED3024"/>
                        </a:solidFill>
                        <a:latin typeface="Nunito"/>
                        <a:ea typeface="Nunito"/>
                        <a:cs typeface="Nunito"/>
                        <a:sym typeface="Nunito"/>
                      </a:endParaRPr>
                    </a:p>
                    <a:p>
                      <a:pPr indent="0" lvl="0" marL="0" rtl="0" algn="l">
                        <a:spcBef>
                          <a:spcPts val="0"/>
                        </a:spcBef>
                        <a:spcAft>
                          <a:spcPts val="1000"/>
                        </a:spcAft>
                        <a:buClr>
                          <a:schemeClr val="dk1"/>
                        </a:buClr>
                        <a:buSzPts val="1100"/>
                        <a:buFont typeface="Arial"/>
                        <a:buNone/>
                      </a:pPr>
                      <a:r>
                        <a:rPr lang="en" sz="1200">
                          <a:solidFill>
                            <a:srgbClr val="9D959D"/>
                          </a:solidFill>
                          <a:latin typeface="Nunito"/>
                          <a:ea typeface="Nunito"/>
                          <a:cs typeface="Nunito"/>
                          <a:sym typeface="Nunito"/>
                        </a:rPr>
                        <a:t>Recommended: 40%</a:t>
                      </a:r>
                      <a:endParaRPr sz="1200">
                        <a:solidFill>
                          <a:srgbClr val="ED3024"/>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562400">
                <a:tc>
                  <a:txBody>
                    <a:bodyPr/>
                    <a:lstStyle/>
                    <a:p>
                      <a:pPr indent="0" lvl="0" marL="0" rtl="0" algn="l">
                        <a:spcBef>
                          <a:spcPts val="0"/>
                        </a:spcBef>
                        <a:spcAft>
                          <a:spcPts val="0"/>
                        </a:spcAft>
                        <a:buClr>
                          <a:schemeClr val="dk1"/>
                        </a:buClr>
                        <a:buSzPts val="1600"/>
                        <a:buFont typeface="Arial"/>
                        <a:buNone/>
                      </a:pPr>
                      <a:r>
                        <a:rPr lang="en" sz="1200">
                          <a:solidFill>
                            <a:srgbClr val="ED3024"/>
                          </a:solidFill>
                          <a:latin typeface="Nunito"/>
                          <a:ea typeface="Nunito"/>
                          <a:cs typeface="Nunito"/>
                          <a:sym typeface="Nunito"/>
                        </a:rPr>
                        <a:t>EXTRUSION WIDTH </a:t>
                      </a:r>
                      <a:endParaRPr sz="1200">
                        <a:solidFill>
                          <a:srgbClr val="ED3024"/>
                        </a:solidFill>
                        <a:latin typeface="Nunito"/>
                        <a:ea typeface="Nunito"/>
                        <a:cs typeface="Nunito"/>
                        <a:sym typeface="Nunito"/>
                      </a:endParaRPr>
                    </a:p>
                    <a:p>
                      <a:pPr indent="0" lvl="0" marL="0" rtl="0" algn="l">
                        <a:spcBef>
                          <a:spcPts val="0"/>
                        </a:spcBef>
                        <a:spcAft>
                          <a:spcPts val="1000"/>
                        </a:spcAft>
                        <a:buNone/>
                      </a:pPr>
                      <a:r>
                        <a:rPr lang="en" sz="1200">
                          <a:solidFill>
                            <a:srgbClr val="9D959D"/>
                          </a:solidFill>
                          <a:latin typeface="Nunito"/>
                          <a:ea typeface="Nunito"/>
                          <a:cs typeface="Nunito"/>
                          <a:sym typeface="Nunito"/>
                        </a:rPr>
                        <a:t>Recommended : Forced 0.4mm</a:t>
                      </a:r>
                      <a:endParaRPr sz="1200">
                        <a:solidFill>
                          <a:srgbClr val="ED3024"/>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1000"/>
                        </a:spcAft>
                        <a:buNone/>
                      </a:pPr>
                      <a:r>
                        <a:t/>
                      </a:r>
                      <a:endParaRPr sz="1200">
                        <a:solidFill>
                          <a:srgbClr val="ED3024"/>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ED3024"/>
                          </a:solidFill>
                          <a:latin typeface="Nunito"/>
                          <a:ea typeface="Nunito"/>
                          <a:cs typeface="Nunito"/>
                          <a:sym typeface="Nunito"/>
                        </a:rPr>
                        <a:t>WALL COUNT </a:t>
                      </a:r>
                      <a:endParaRPr sz="1200">
                        <a:solidFill>
                          <a:srgbClr val="ED3024"/>
                        </a:solidFill>
                        <a:latin typeface="Nunito"/>
                        <a:ea typeface="Nunito"/>
                        <a:cs typeface="Nunito"/>
                        <a:sym typeface="Nunito"/>
                      </a:endParaRPr>
                    </a:p>
                    <a:p>
                      <a:pPr indent="0" lvl="0" marL="0" rtl="0" algn="l">
                        <a:spcBef>
                          <a:spcPts val="0"/>
                        </a:spcBef>
                        <a:spcAft>
                          <a:spcPts val="1000"/>
                        </a:spcAft>
                        <a:buNone/>
                      </a:pPr>
                      <a:r>
                        <a:rPr lang="en" sz="1200">
                          <a:solidFill>
                            <a:srgbClr val="9D959D"/>
                          </a:solidFill>
                          <a:latin typeface="Nunito"/>
                          <a:ea typeface="Nunito"/>
                          <a:cs typeface="Nunito"/>
                          <a:sym typeface="Nunito"/>
                        </a:rPr>
                        <a:t>Recommended : 4 </a:t>
                      </a:r>
                      <a:endParaRPr sz="1200">
                        <a:solidFill>
                          <a:srgbClr val="9D959D"/>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604550">
                <a:tc>
                  <a:txBody>
                    <a:bodyPr/>
                    <a:lstStyle/>
                    <a:p>
                      <a:pPr indent="0" lvl="0" marL="0" rtl="0" algn="l">
                        <a:spcBef>
                          <a:spcPts val="0"/>
                        </a:spcBef>
                        <a:spcAft>
                          <a:spcPts val="0"/>
                        </a:spcAft>
                        <a:buClr>
                          <a:schemeClr val="dk1"/>
                        </a:buClr>
                        <a:buSzPts val="1100"/>
                        <a:buFont typeface="Arial"/>
                        <a:buNone/>
                      </a:pPr>
                      <a:r>
                        <a:rPr lang="en" sz="1200">
                          <a:solidFill>
                            <a:srgbClr val="ED3024"/>
                          </a:solidFill>
                          <a:latin typeface="Nunito"/>
                          <a:ea typeface="Nunito"/>
                          <a:cs typeface="Nunito"/>
                          <a:sym typeface="Nunito"/>
                        </a:rPr>
                        <a:t>INFILL TYPE</a:t>
                      </a:r>
                      <a:endParaRPr sz="1200">
                        <a:solidFill>
                          <a:srgbClr val="ED3024"/>
                        </a:solidFill>
                        <a:latin typeface="Nunito"/>
                        <a:ea typeface="Nunito"/>
                        <a:cs typeface="Nunito"/>
                        <a:sym typeface="Nunito"/>
                      </a:endParaRPr>
                    </a:p>
                    <a:p>
                      <a:pPr indent="0" lvl="0" marL="0" rtl="0" algn="l">
                        <a:spcBef>
                          <a:spcPts val="0"/>
                        </a:spcBef>
                        <a:spcAft>
                          <a:spcPts val="1000"/>
                        </a:spcAft>
                        <a:buNone/>
                      </a:pPr>
                      <a:r>
                        <a:rPr lang="en" sz="1200">
                          <a:solidFill>
                            <a:srgbClr val="9D959D"/>
                          </a:solidFill>
                          <a:latin typeface="Nunito"/>
                          <a:ea typeface="Nunito"/>
                          <a:cs typeface="Nunito"/>
                          <a:sym typeface="Nunito"/>
                        </a:rPr>
                        <a:t>Grid, Gyroid, Honeycomb, Triangle or Cubic. </a:t>
                      </a:r>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1000"/>
                        </a:spcAft>
                        <a:buNone/>
                      </a:pPr>
                      <a:r>
                        <a:t/>
                      </a:r>
                      <a:endParaRPr sz="1200">
                        <a:solidFill>
                          <a:srgbClr val="ED3024"/>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600"/>
                        <a:buFont typeface="Arial"/>
                        <a:buNone/>
                      </a:pPr>
                      <a:r>
                        <a:rPr lang="en" sz="1200">
                          <a:solidFill>
                            <a:srgbClr val="ED3024"/>
                          </a:solidFill>
                          <a:latin typeface="Nunito"/>
                          <a:ea typeface="Nunito"/>
                          <a:cs typeface="Nunito"/>
                          <a:sym typeface="Nunito"/>
                        </a:rPr>
                        <a:t>SOLID TOP/BOTTOM LAYERS </a:t>
                      </a:r>
                      <a:endParaRPr sz="1200">
                        <a:solidFill>
                          <a:srgbClr val="ED3024"/>
                        </a:solidFill>
                        <a:latin typeface="Nunito"/>
                        <a:ea typeface="Nunito"/>
                        <a:cs typeface="Nunito"/>
                        <a:sym typeface="Nunito"/>
                      </a:endParaRPr>
                    </a:p>
                    <a:p>
                      <a:pPr indent="0" lvl="0" marL="0" rtl="0" algn="l">
                        <a:spcBef>
                          <a:spcPts val="0"/>
                        </a:spcBef>
                        <a:spcAft>
                          <a:spcPts val="1000"/>
                        </a:spcAft>
                        <a:buClr>
                          <a:schemeClr val="dk1"/>
                        </a:buClr>
                        <a:buSzPts val="1600"/>
                        <a:buFont typeface="Arial"/>
                        <a:buNone/>
                      </a:pPr>
                      <a:r>
                        <a:rPr lang="en" sz="1200">
                          <a:solidFill>
                            <a:srgbClr val="9D959D"/>
                          </a:solidFill>
                          <a:latin typeface="Nunito"/>
                          <a:ea typeface="Nunito"/>
                          <a:cs typeface="Nunito"/>
                          <a:sym typeface="Nunito"/>
                        </a:rPr>
                        <a:t>Recommended : 5 </a:t>
                      </a:r>
                      <a:endParaRPr sz="1200">
                        <a:solidFill>
                          <a:srgbClr val="9D959D"/>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562400">
                <a:tc>
                  <a:txBody>
                    <a:bodyPr/>
                    <a:lstStyle/>
                    <a:p>
                      <a:pPr indent="0" lvl="0" marL="0" rtl="0" algn="l">
                        <a:spcBef>
                          <a:spcPts val="0"/>
                        </a:spcBef>
                        <a:spcAft>
                          <a:spcPts val="1000"/>
                        </a:spcAft>
                        <a:buClr>
                          <a:schemeClr val="dk1"/>
                        </a:buClr>
                        <a:buSzPts val="1600"/>
                        <a:buFont typeface="Arial"/>
                        <a:buNone/>
                      </a:pPr>
                      <a:r>
                        <a:t/>
                      </a:r>
                      <a:endParaRPr sz="1200">
                        <a:solidFill>
                          <a:srgbClr val="9D959D"/>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1000"/>
                        </a:spcAft>
                        <a:buNone/>
                      </a:pPr>
                      <a:r>
                        <a:t/>
                      </a:r>
                      <a:endParaRPr sz="1200">
                        <a:solidFill>
                          <a:srgbClr val="ED3024"/>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1000"/>
                        </a:spcAft>
                        <a:buClr>
                          <a:schemeClr val="dk1"/>
                        </a:buClr>
                        <a:buSzPts val="1600"/>
                        <a:buFont typeface="Arial"/>
                        <a:buNone/>
                      </a:pPr>
                      <a:r>
                        <a:t/>
                      </a:r>
                      <a:endParaRPr sz="1200">
                        <a:solidFill>
                          <a:srgbClr val="9D959D"/>
                        </a:solidFill>
                        <a:latin typeface="Nunito"/>
                        <a:ea typeface="Nunito"/>
                        <a:cs typeface="Nunito"/>
                        <a:sym typeface="Nunito"/>
                      </a:endParaRPr>
                    </a:p>
                  </a:txBody>
                  <a:tcPr marT="134250" marB="134250" marR="106875" marL="10687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graphicFrame>
        <p:nvGraphicFramePr>
          <p:cNvPr id="118" name="Google Shape;118;p14"/>
          <p:cNvGraphicFramePr/>
          <p:nvPr/>
        </p:nvGraphicFramePr>
        <p:xfrm>
          <a:off x="840744" y="9587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ctr">
                        <a:spcBef>
                          <a:spcPts val="0"/>
                        </a:spcBef>
                        <a:spcAft>
                          <a:spcPts val="1000"/>
                        </a:spcAft>
                        <a:buNone/>
                      </a:pPr>
                      <a:r>
                        <a:rPr lang="en" sz="1500">
                          <a:solidFill>
                            <a:srgbClr val="ED3024"/>
                          </a:solidFill>
                          <a:latin typeface="Nunito"/>
                          <a:ea typeface="Nunito"/>
                          <a:cs typeface="Nunito"/>
                          <a:sym typeface="Nunito"/>
                        </a:rPr>
                        <a:t>PART PRINTING GUIDELINES</a:t>
                      </a:r>
                      <a:endParaRPr sz="1500">
                        <a:solidFill>
                          <a:srgbClr val="ED3024"/>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119" name="Google Shape;119;p14"/>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15"/>
          <p:cNvPicPr preferRelativeResize="0"/>
          <p:nvPr/>
        </p:nvPicPr>
        <p:blipFill>
          <a:blip r:embed="rId3">
            <a:alphaModFix/>
          </a:blip>
          <a:stretch>
            <a:fillRect/>
          </a:stretch>
        </p:blipFill>
        <p:spPr>
          <a:xfrm>
            <a:off x="4456550" y="2276812"/>
            <a:ext cx="3789499" cy="2166678"/>
          </a:xfrm>
          <a:prstGeom prst="rect">
            <a:avLst/>
          </a:prstGeom>
          <a:noFill/>
          <a:ln>
            <a:noFill/>
          </a:ln>
        </p:spPr>
      </p:pic>
      <p:sp>
        <p:nvSpPr>
          <p:cNvPr id="125" name="Google Shape;125;p15"/>
          <p:cNvSpPr txBox="1"/>
          <p:nvPr/>
        </p:nvSpPr>
        <p:spPr>
          <a:xfrm>
            <a:off x="693175" y="1521700"/>
            <a:ext cx="9011100" cy="925500"/>
          </a:xfrm>
          <a:prstGeom prst="rect">
            <a:avLst/>
          </a:prstGeom>
          <a:noFill/>
          <a:ln>
            <a:noFill/>
          </a:ln>
        </p:spPr>
        <p:txBody>
          <a:bodyPr anchorCtr="0" anchor="t" bIns="92425" lIns="92425" spcFirstLastPara="1" rIns="92425" wrap="square" tIns="92425">
            <a:spAutoFit/>
          </a:bodyPr>
          <a:lstStyle/>
          <a:p>
            <a:pPr indent="0" lvl="0" marL="0" rtl="0" algn="l">
              <a:spcBef>
                <a:spcPts val="0"/>
              </a:spcBef>
              <a:spcAft>
                <a:spcPts val="900"/>
              </a:spcAft>
              <a:buClr>
                <a:srgbClr val="000000"/>
              </a:buClr>
              <a:buSzPts val="1100"/>
              <a:buFont typeface="Arial"/>
              <a:buNone/>
            </a:pPr>
            <a:r>
              <a:rPr b="1" lang="en" sz="1200">
                <a:solidFill>
                  <a:srgbClr val="9D959D"/>
                </a:solidFill>
                <a:latin typeface="Nunito"/>
                <a:ea typeface="Nunito"/>
                <a:cs typeface="Nunito"/>
                <a:sym typeface="Nunito"/>
              </a:rPr>
              <a:t>IMPORTANT !! </a:t>
            </a:r>
            <a:r>
              <a:rPr lang="en" sz="1200">
                <a:solidFill>
                  <a:srgbClr val="9D959D"/>
                </a:solidFill>
                <a:latin typeface="Nunito"/>
                <a:ea typeface="Nunito"/>
                <a:cs typeface="Nunito"/>
                <a:sym typeface="Nunito"/>
              </a:rPr>
              <a:t>The Filamentalist design relies on multiple press-fits for bearings, axle, and the ECAS04 fitting as well as thread-cut holes. As a result, printer calibration is important. The Print_Calibration_Tool.stl is included. It is highly recommended that you print this block first, check fits, and make adjustments to extrusion multipliers and/or slicer scaling if needed before printing the Filamentalist parts.</a:t>
            </a:r>
            <a:endParaRPr sz="1200">
              <a:solidFill>
                <a:srgbClr val="9D959D"/>
              </a:solidFill>
              <a:latin typeface="Nunito"/>
              <a:ea typeface="Nunito"/>
              <a:cs typeface="Nunito"/>
              <a:sym typeface="Nunito"/>
            </a:endParaRPr>
          </a:p>
        </p:txBody>
      </p:sp>
      <p:sp>
        <p:nvSpPr>
          <p:cNvPr id="126" name="Google Shape;126;p15"/>
          <p:cNvSpPr txBox="1"/>
          <p:nvPr/>
        </p:nvSpPr>
        <p:spPr>
          <a:xfrm>
            <a:off x="364384" y="438503"/>
            <a:ext cx="2742600" cy="520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a:solidFill>
                  <a:srgbClr val="ED3024"/>
                </a:solidFill>
                <a:latin typeface="Nunito"/>
                <a:ea typeface="Nunito"/>
                <a:cs typeface="Nunito"/>
                <a:sym typeface="Nunito"/>
              </a:rPr>
              <a:t>INTRODUCTION </a:t>
            </a:r>
            <a:endParaRPr>
              <a:solidFill>
                <a:srgbClr val="ED3024"/>
              </a:solidFill>
              <a:latin typeface="Nunito"/>
              <a:ea typeface="Nunito"/>
              <a:cs typeface="Nunito"/>
              <a:sym typeface="Nunito"/>
            </a:endParaRPr>
          </a:p>
          <a:p>
            <a:pPr indent="0" lvl="0" marL="0" rtl="0" algn="l">
              <a:spcBef>
                <a:spcPts val="0"/>
              </a:spcBef>
              <a:spcAft>
                <a:spcPts val="0"/>
              </a:spcAft>
              <a:buNone/>
            </a:pPr>
            <a:r>
              <a:t/>
            </a:r>
            <a:endParaRPr>
              <a:solidFill>
                <a:srgbClr val="ED3024"/>
              </a:solidFill>
              <a:latin typeface="Nunito"/>
              <a:ea typeface="Nunito"/>
              <a:cs typeface="Nunito"/>
              <a:sym typeface="Nunito"/>
            </a:endParaRPr>
          </a:p>
          <a:p>
            <a:pPr indent="0" lvl="0" marL="0" rtl="0" algn="l">
              <a:spcBef>
                <a:spcPts val="0"/>
              </a:spcBef>
              <a:spcAft>
                <a:spcPts val="0"/>
              </a:spcAft>
              <a:buNone/>
            </a:pPr>
            <a:r>
              <a:t/>
            </a:r>
            <a:endParaRPr>
              <a:solidFill>
                <a:srgbClr val="ED3024"/>
              </a:solidFill>
              <a:latin typeface="Nunito"/>
              <a:ea typeface="Nunito"/>
              <a:cs typeface="Nunito"/>
              <a:sym typeface="Nunito"/>
            </a:endParaRPr>
          </a:p>
        </p:txBody>
      </p:sp>
      <p:graphicFrame>
        <p:nvGraphicFramePr>
          <p:cNvPr id="127" name="Google Shape;127;p15"/>
          <p:cNvGraphicFramePr/>
          <p:nvPr/>
        </p:nvGraphicFramePr>
        <p:xfrm>
          <a:off x="840744" y="9587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ctr">
                        <a:spcBef>
                          <a:spcPts val="0"/>
                        </a:spcBef>
                        <a:spcAft>
                          <a:spcPts val="1000"/>
                        </a:spcAft>
                        <a:buNone/>
                      </a:pPr>
                      <a:r>
                        <a:rPr lang="en" sz="1500">
                          <a:solidFill>
                            <a:srgbClr val="ED3024"/>
                          </a:solidFill>
                          <a:latin typeface="Nunito"/>
                          <a:ea typeface="Nunito"/>
                          <a:cs typeface="Nunito"/>
                          <a:sym typeface="Nunito"/>
                        </a:rPr>
                        <a:t>THE PRINT CALIBRATION TOOL</a:t>
                      </a:r>
                      <a:endParaRPr sz="1500">
                        <a:solidFill>
                          <a:srgbClr val="ED3024"/>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sp>
        <p:nvSpPr>
          <p:cNvPr id="128" name="Google Shape;128;p15"/>
          <p:cNvSpPr/>
          <p:nvPr/>
        </p:nvSpPr>
        <p:spPr>
          <a:xfrm>
            <a:off x="5566100" y="4483575"/>
            <a:ext cx="1646400" cy="223800"/>
          </a:xfrm>
          <a:prstGeom prst="roundRect">
            <a:avLst>
              <a:gd fmla="val 16667" name="adj"/>
            </a:avLst>
          </a:prstGeom>
          <a:solidFill>
            <a:srgbClr val="FF9933"/>
          </a:solidFill>
          <a:ln cap="flat" cmpd="sng" w="38100">
            <a:solidFill>
              <a:srgbClr val="FF9933"/>
            </a:solidFill>
            <a:prstDash val="solid"/>
            <a:round/>
            <a:headEnd len="sm" w="sm" type="none"/>
            <a:tailEnd len="sm" w="sm" type="none"/>
          </a:ln>
        </p:spPr>
        <p:txBody>
          <a:bodyPr anchorCtr="0" anchor="ctr" bIns="116000" lIns="116000" spcFirstLastPara="1" rIns="116000" wrap="square" tIns="116000">
            <a:noAutofit/>
          </a:bodyPr>
          <a:lstStyle/>
          <a:p>
            <a:pPr indent="0" lvl="0" marL="0" rtl="0" algn="l">
              <a:spcBef>
                <a:spcPts val="0"/>
              </a:spcBef>
              <a:spcAft>
                <a:spcPts val="0"/>
              </a:spcAft>
              <a:buNone/>
            </a:pPr>
            <a:r>
              <a:rPr b="1" lang="en" sz="900">
                <a:solidFill>
                  <a:srgbClr val="FFFFFF"/>
                </a:solidFill>
                <a:latin typeface="Nunito"/>
                <a:ea typeface="Nunito"/>
                <a:cs typeface="Nunito"/>
                <a:sym typeface="Nunito"/>
              </a:rPr>
              <a:t>Print_Calibration_Tool</a:t>
            </a:r>
            <a:r>
              <a:rPr b="1" lang="en" sz="900">
                <a:solidFill>
                  <a:srgbClr val="FFFFFF"/>
                </a:solidFill>
                <a:latin typeface="Nunito"/>
                <a:ea typeface="Nunito"/>
                <a:cs typeface="Nunito"/>
                <a:sym typeface="Nunito"/>
              </a:rPr>
              <a:t>.stl</a:t>
            </a:r>
            <a:endParaRPr b="1" sz="1000">
              <a:solidFill>
                <a:srgbClr val="FFFFFF"/>
              </a:solidFill>
              <a:latin typeface="Nunito"/>
              <a:ea typeface="Nunito"/>
              <a:cs typeface="Nunito"/>
              <a:sym typeface="Nunito"/>
            </a:endParaRPr>
          </a:p>
        </p:txBody>
      </p:sp>
      <p:sp>
        <p:nvSpPr>
          <p:cNvPr id="129" name="Google Shape;129;p15"/>
          <p:cNvSpPr/>
          <p:nvPr/>
        </p:nvSpPr>
        <p:spPr>
          <a:xfrm>
            <a:off x="3587300" y="2397850"/>
            <a:ext cx="1716300" cy="2238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000">
                <a:solidFill>
                  <a:srgbClr val="FFFFFF"/>
                </a:solidFill>
                <a:latin typeface="Nunito"/>
                <a:ea typeface="Nunito"/>
                <a:cs typeface="Nunito"/>
                <a:sym typeface="Nunito"/>
              </a:rPr>
              <a:t>M3 Thread Cutting Hole</a:t>
            </a:r>
            <a:endParaRPr b="1" sz="1000">
              <a:solidFill>
                <a:srgbClr val="FFFFFF"/>
              </a:solidFill>
              <a:latin typeface="Nunito"/>
              <a:ea typeface="Nunito"/>
              <a:cs typeface="Nunito"/>
              <a:sym typeface="Nunito"/>
            </a:endParaRPr>
          </a:p>
        </p:txBody>
      </p:sp>
      <p:cxnSp>
        <p:nvCxnSpPr>
          <p:cNvPr id="130" name="Google Shape;130;p15"/>
          <p:cNvCxnSpPr>
            <a:stCxn id="129" idx="3"/>
          </p:cNvCxnSpPr>
          <p:nvPr/>
        </p:nvCxnSpPr>
        <p:spPr>
          <a:xfrm>
            <a:off x="5303600" y="2509750"/>
            <a:ext cx="846000" cy="444000"/>
          </a:xfrm>
          <a:prstGeom prst="straightConnector1">
            <a:avLst/>
          </a:prstGeom>
          <a:noFill/>
          <a:ln cap="flat" cmpd="sng" w="38100">
            <a:solidFill>
              <a:srgbClr val="70AD47"/>
            </a:solidFill>
            <a:prstDash val="solid"/>
            <a:round/>
            <a:headEnd len="med" w="med" type="none"/>
            <a:tailEnd len="med" w="med" type="triangle"/>
          </a:ln>
        </p:spPr>
      </p:cxnSp>
      <p:sp>
        <p:nvSpPr>
          <p:cNvPr id="131" name="Google Shape;131;p15"/>
          <p:cNvSpPr/>
          <p:nvPr/>
        </p:nvSpPr>
        <p:spPr>
          <a:xfrm>
            <a:off x="3019975" y="3153275"/>
            <a:ext cx="1230000" cy="338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000">
                <a:solidFill>
                  <a:srgbClr val="FFFFFF"/>
                </a:solidFill>
                <a:latin typeface="Nunito"/>
                <a:ea typeface="Nunito"/>
                <a:cs typeface="Nunito"/>
                <a:sym typeface="Nunito"/>
              </a:rPr>
              <a:t>ECAS04 Hole</a:t>
            </a:r>
            <a:endParaRPr b="1" sz="1000">
              <a:solidFill>
                <a:srgbClr val="FFFFFF"/>
              </a:solidFill>
              <a:latin typeface="Nunito"/>
              <a:ea typeface="Nunito"/>
              <a:cs typeface="Nunito"/>
              <a:sym typeface="Nunito"/>
            </a:endParaRPr>
          </a:p>
          <a:p>
            <a:pPr indent="0" lvl="0" marL="0" rtl="0" algn="ctr">
              <a:spcBef>
                <a:spcPts val="0"/>
              </a:spcBef>
              <a:spcAft>
                <a:spcPts val="0"/>
              </a:spcAft>
              <a:buNone/>
            </a:pPr>
            <a:r>
              <a:rPr b="1" lang="en" sz="1000">
                <a:solidFill>
                  <a:srgbClr val="FFFFFF"/>
                </a:solidFill>
                <a:latin typeface="Nunito"/>
                <a:ea typeface="Nunito"/>
                <a:cs typeface="Nunito"/>
                <a:sym typeface="Nunito"/>
              </a:rPr>
              <a:t>(tight press fit)</a:t>
            </a:r>
            <a:endParaRPr b="1" sz="1000">
              <a:solidFill>
                <a:srgbClr val="FFFFFF"/>
              </a:solidFill>
              <a:latin typeface="Nunito"/>
              <a:ea typeface="Nunito"/>
              <a:cs typeface="Nunito"/>
              <a:sym typeface="Nunito"/>
            </a:endParaRPr>
          </a:p>
        </p:txBody>
      </p:sp>
      <p:cxnSp>
        <p:nvCxnSpPr>
          <p:cNvPr id="132" name="Google Shape;132;p15"/>
          <p:cNvCxnSpPr>
            <a:stCxn id="131" idx="3"/>
          </p:cNvCxnSpPr>
          <p:nvPr/>
        </p:nvCxnSpPr>
        <p:spPr>
          <a:xfrm>
            <a:off x="4249975" y="3322325"/>
            <a:ext cx="416400" cy="128400"/>
          </a:xfrm>
          <a:prstGeom prst="straightConnector1">
            <a:avLst/>
          </a:prstGeom>
          <a:noFill/>
          <a:ln cap="flat" cmpd="sng" w="38100">
            <a:solidFill>
              <a:srgbClr val="70AD47"/>
            </a:solidFill>
            <a:prstDash val="solid"/>
            <a:round/>
            <a:headEnd len="med" w="med" type="none"/>
            <a:tailEnd len="med" w="med" type="triangle"/>
          </a:ln>
        </p:spPr>
      </p:cxnSp>
      <p:sp>
        <p:nvSpPr>
          <p:cNvPr id="133" name="Google Shape;133;p15"/>
          <p:cNvSpPr txBox="1"/>
          <p:nvPr/>
        </p:nvSpPr>
        <p:spPr>
          <a:xfrm>
            <a:off x="781000" y="4503750"/>
            <a:ext cx="9067500" cy="28485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TESTS </a:t>
            </a:r>
            <a:endParaRPr sz="1200">
              <a:solidFill>
                <a:srgbClr val="ED3024"/>
              </a:solidFill>
              <a:latin typeface="Nunito"/>
              <a:ea typeface="Nunito"/>
              <a:cs typeface="Nunito"/>
              <a:sym typeface="Nunito"/>
            </a:endParaRPr>
          </a:p>
          <a:p>
            <a:pPr indent="0" lvl="0" marL="0" rtl="0" algn="l">
              <a:spcBef>
                <a:spcPts val="0"/>
              </a:spcBef>
              <a:spcAft>
                <a:spcPts val="0"/>
              </a:spcAft>
              <a:buNone/>
            </a:pPr>
            <a:r>
              <a:rPr lang="en" sz="1200">
                <a:solidFill>
                  <a:srgbClr val="9D959D"/>
                </a:solidFill>
                <a:latin typeface="Nunito"/>
                <a:ea typeface="Nunito"/>
                <a:cs typeface="Nunito"/>
                <a:sym typeface="Nunito"/>
              </a:rPr>
              <a:t>Insert the different pieces of hardware in their dedicated positions. </a:t>
            </a:r>
            <a:endParaRPr sz="1200">
              <a:solidFill>
                <a:srgbClr val="9D959D"/>
              </a:solidFill>
              <a:latin typeface="Nunito"/>
              <a:ea typeface="Nunito"/>
              <a:cs typeface="Nunito"/>
              <a:sym typeface="Nunito"/>
            </a:endParaRPr>
          </a:p>
          <a:p>
            <a:pPr indent="0" lvl="0" marL="0" rtl="0" algn="l">
              <a:spcBef>
                <a:spcPts val="1300"/>
              </a:spcBef>
              <a:spcAft>
                <a:spcPts val="0"/>
              </a:spcAft>
              <a:buNone/>
            </a:pPr>
            <a:r>
              <a:rPr lang="en" sz="1200">
                <a:solidFill>
                  <a:srgbClr val="9D959D"/>
                </a:solidFill>
                <a:latin typeface="Nunito"/>
                <a:ea typeface="Nunito"/>
                <a:cs typeface="Nunito"/>
                <a:sym typeface="Nunito"/>
              </a:rPr>
              <a:t>The ECAS fitting should be a tight press fit. If the plastic cracks after ECAS insertion or the ECAS is a loose fit then extrusion rates and/or interior hole settings need to be adjusted in your slicer. You may need to cut the print with clippers to remove the ECAS for </a:t>
            </a:r>
            <a:r>
              <a:rPr lang="en" sz="1200">
                <a:solidFill>
                  <a:srgbClr val="9D959D"/>
                </a:solidFill>
                <a:latin typeface="Nunito"/>
                <a:ea typeface="Nunito"/>
                <a:cs typeface="Nunito"/>
                <a:sym typeface="Nunito"/>
              </a:rPr>
              <a:t>reuse</a:t>
            </a:r>
            <a:r>
              <a:rPr lang="en" sz="1200">
                <a:solidFill>
                  <a:srgbClr val="9D959D"/>
                </a:solidFill>
                <a:latin typeface="Nunito"/>
                <a:ea typeface="Nunito"/>
                <a:cs typeface="Nunito"/>
                <a:sym typeface="Nunito"/>
              </a:rPr>
              <a:t> after checking fit.</a:t>
            </a:r>
            <a:endParaRPr sz="1200">
              <a:solidFill>
                <a:srgbClr val="9D959D"/>
              </a:solidFill>
              <a:latin typeface="Nunito"/>
              <a:ea typeface="Nunito"/>
              <a:cs typeface="Nunito"/>
              <a:sym typeface="Nunito"/>
            </a:endParaRPr>
          </a:p>
          <a:p>
            <a:pPr indent="0" lvl="0" marL="0" rtl="0" algn="l">
              <a:spcBef>
                <a:spcPts val="1300"/>
              </a:spcBef>
              <a:spcAft>
                <a:spcPts val="0"/>
              </a:spcAft>
              <a:buNone/>
            </a:pPr>
            <a:r>
              <a:rPr lang="en" sz="1200">
                <a:solidFill>
                  <a:srgbClr val="9D959D"/>
                </a:solidFill>
                <a:latin typeface="Nunito"/>
                <a:ea typeface="Nunito"/>
                <a:cs typeface="Nunito"/>
                <a:sym typeface="Nunito"/>
              </a:rPr>
              <a:t>You should be able to hand press in a 688/608 bearing into the pocket.  It is acceptable if additional force, like light hammer taps is required to fully seat the bearing.  The bearing can be removed by inserting an 8mm axle/rod through the bearing and rocking the rod back and forth while gently pulling on the rod, “walking” the bearing out of the pocket.</a:t>
            </a:r>
            <a:endParaRPr sz="1200">
              <a:solidFill>
                <a:srgbClr val="9D959D"/>
              </a:solidFill>
              <a:latin typeface="Nunito"/>
              <a:ea typeface="Nunito"/>
              <a:cs typeface="Nunito"/>
              <a:sym typeface="Nunito"/>
            </a:endParaRPr>
          </a:p>
          <a:p>
            <a:pPr indent="0" lvl="0" marL="0" rtl="0" algn="l">
              <a:spcBef>
                <a:spcPts val="1300"/>
              </a:spcBef>
              <a:spcAft>
                <a:spcPts val="1300"/>
              </a:spcAft>
              <a:buNone/>
            </a:pPr>
            <a:r>
              <a:rPr lang="en" sz="1200">
                <a:solidFill>
                  <a:srgbClr val="9D959D"/>
                </a:solidFill>
                <a:latin typeface="Nunito"/>
                <a:ea typeface="Nunito"/>
                <a:cs typeface="Nunito"/>
                <a:sym typeface="Nunito"/>
              </a:rPr>
              <a:t>Screw an M3 screw into the provided 2.7mm diameter hole.  The screw should tightly screw in and cut threads into the plastic.  If the ECAS and 688/608 bearing press in nicely but this hole is tight, no print adjustments need to be made but M3 screw holes may need to be opened up hand twisting a 2.5mm drill bit.  </a:t>
            </a:r>
            <a:endParaRPr sz="1200">
              <a:solidFill>
                <a:srgbClr val="9D959D"/>
              </a:solidFill>
              <a:latin typeface="Nunito"/>
              <a:ea typeface="Nunito"/>
              <a:cs typeface="Nunito"/>
              <a:sym typeface="Nunito"/>
            </a:endParaRPr>
          </a:p>
        </p:txBody>
      </p:sp>
      <p:sp>
        <p:nvSpPr>
          <p:cNvPr id="134" name="Google Shape;134;p15"/>
          <p:cNvSpPr/>
          <p:nvPr/>
        </p:nvSpPr>
        <p:spPr>
          <a:xfrm>
            <a:off x="6745900" y="2276800"/>
            <a:ext cx="1646400" cy="338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000">
                <a:solidFill>
                  <a:srgbClr val="FFFFFF"/>
                </a:solidFill>
                <a:latin typeface="Nunito"/>
                <a:ea typeface="Nunito"/>
                <a:cs typeface="Nunito"/>
                <a:sym typeface="Nunito"/>
              </a:rPr>
              <a:t>688/</a:t>
            </a:r>
            <a:r>
              <a:rPr b="1" lang="en" sz="1000">
                <a:solidFill>
                  <a:srgbClr val="FFFFFF"/>
                </a:solidFill>
                <a:latin typeface="Nunito"/>
                <a:ea typeface="Nunito"/>
                <a:cs typeface="Nunito"/>
                <a:sym typeface="Nunito"/>
              </a:rPr>
              <a:t>608 Bearing Hole</a:t>
            </a:r>
            <a:endParaRPr b="1" sz="1000">
              <a:solidFill>
                <a:srgbClr val="FFFFFF"/>
              </a:solidFill>
              <a:latin typeface="Nunito"/>
              <a:ea typeface="Nunito"/>
              <a:cs typeface="Nunito"/>
              <a:sym typeface="Nunito"/>
            </a:endParaRPr>
          </a:p>
          <a:p>
            <a:pPr indent="0" lvl="0" marL="0" rtl="0" algn="ctr">
              <a:spcBef>
                <a:spcPts val="0"/>
              </a:spcBef>
              <a:spcAft>
                <a:spcPts val="0"/>
              </a:spcAft>
              <a:buNone/>
            </a:pPr>
            <a:r>
              <a:rPr b="1" lang="en" sz="1000">
                <a:solidFill>
                  <a:srgbClr val="FFFFFF"/>
                </a:solidFill>
                <a:latin typeface="Nunito"/>
                <a:ea typeface="Nunito"/>
                <a:cs typeface="Nunito"/>
                <a:sym typeface="Nunito"/>
              </a:rPr>
              <a:t>(easy press fit)</a:t>
            </a:r>
            <a:endParaRPr b="1" sz="1000">
              <a:solidFill>
                <a:srgbClr val="FFFFFF"/>
              </a:solidFill>
              <a:latin typeface="Nunito"/>
              <a:ea typeface="Nunito"/>
              <a:cs typeface="Nunito"/>
              <a:sym typeface="Nunito"/>
            </a:endParaRPr>
          </a:p>
        </p:txBody>
      </p:sp>
      <p:cxnSp>
        <p:nvCxnSpPr>
          <p:cNvPr id="135" name="Google Shape;135;p15"/>
          <p:cNvCxnSpPr>
            <a:stCxn id="134" idx="2"/>
          </p:cNvCxnSpPr>
          <p:nvPr/>
        </p:nvCxnSpPr>
        <p:spPr>
          <a:xfrm flipH="1">
            <a:off x="7330300" y="2614900"/>
            <a:ext cx="238800" cy="625800"/>
          </a:xfrm>
          <a:prstGeom prst="straightConnector1">
            <a:avLst/>
          </a:prstGeom>
          <a:noFill/>
          <a:ln cap="flat" cmpd="sng" w="38100">
            <a:solidFill>
              <a:srgbClr val="70AD47"/>
            </a:solidFill>
            <a:prstDash val="solid"/>
            <a:round/>
            <a:headEnd len="med" w="med" type="none"/>
            <a:tailEnd len="med" w="med" type="triangle"/>
          </a:ln>
        </p:spPr>
      </p:cxnSp>
      <p:sp>
        <p:nvSpPr>
          <p:cNvPr id="136" name="Google Shape;136;p15"/>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137" name="Google Shape;137;p15"/>
          <p:cNvSpPr/>
          <p:nvPr/>
        </p:nvSpPr>
        <p:spPr>
          <a:xfrm>
            <a:off x="3053425" y="2729950"/>
            <a:ext cx="1395900" cy="2238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000">
                <a:solidFill>
                  <a:srgbClr val="FFFFFF"/>
                </a:solidFill>
                <a:latin typeface="Nunito"/>
                <a:ea typeface="Nunito"/>
                <a:cs typeface="Nunito"/>
                <a:sym typeface="Nunito"/>
              </a:rPr>
              <a:t>M3 Clearance Hole</a:t>
            </a:r>
            <a:endParaRPr b="1" sz="1000">
              <a:solidFill>
                <a:srgbClr val="FFFFFF"/>
              </a:solidFill>
              <a:latin typeface="Nunito"/>
              <a:ea typeface="Nunito"/>
              <a:cs typeface="Nunito"/>
              <a:sym typeface="Nunito"/>
            </a:endParaRPr>
          </a:p>
        </p:txBody>
      </p:sp>
      <p:cxnSp>
        <p:nvCxnSpPr>
          <p:cNvPr id="138" name="Google Shape;138;p15"/>
          <p:cNvCxnSpPr>
            <a:stCxn id="137" idx="3"/>
          </p:cNvCxnSpPr>
          <p:nvPr/>
        </p:nvCxnSpPr>
        <p:spPr>
          <a:xfrm>
            <a:off x="4449325" y="2841850"/>
            <a:ext cx="1455300" cy="299100"/>
          </a:xfrm>
          <a:prstGeom prst="straightConnector1">
            <a:avLst/>
          </a:prstGeom>
          <a:noFill/>
          <a:ln cap="flat" cmpd="sng" w="38100">
            <a:solidFill>
              <a:srgbClr val="70AD47"/>
            </a:solidFill>
            <a:prstDash val="solid"/>
            <a:round/>
            <a:headEnd len="med" w="med" type="none"/>
            <a:tailEnd len="med" w="med" type="triangle"/>
          </a:ln>
        </p:spPr>
      </p:cxnSp>
      <p:sp>
        <p:nvSpPr>
          <p:cNvPr id="139" name="Google Shape;139;p15"/>
          <p:cNvSpPr/>
          <p:nvPr/>
        </p:nvSpPr>
        <p:spPr>
          <a:xfrm>
            <a:off x="3470875" y="4069275"/>
            <a:ext cx="1646400" cy="338100"/>
          </a:xfrm>
          <a:prstGeom prst="roundRect">
            <a:avLst>
              <a:gd fmla="val 16667" name="adj"/>
            </a:avLst>
          </a:prstGeom>
          <a:solidFill>
            <a:srgbClr val="70AD47"/>
          </a:solidFill>
          <a:ln cap="flat" cmpd="sng" w="38100">
            <a:solidFill>
              <a:srgbClr val="70AD47"/>
            </a:solidFill>
            <a:prstDash val="solid"/>
            <a:round/>
            <a:headEnd len="sm" w="sm" type="none"/>
            <a:tailEnd len="sm" w="sm" type="none"/>
          </a:ln>
        </p:spPr>
        <p:txBody>
          <a:bodyPr anchorCtr="0" anchor="ctr" bIns="116000" lIns="116000" spcFirstLastPara="1" rIns="116000" wrap="square" tIns="116000">
            <a:noAutofit/>
          </a:bodyPr>
          <a:lstStyle/>
          <a:p>
            <a:pPr indent="0" lvl="0" marL="0" rtl="0" algn="ctr">
              <a:spcBef>
                <a:spcPts val="0"/>
              </a:spcBef>
              <a:spcAft>
                <a:spcPts val="0"/>
              </a:spcAft>
              <a:buNone/>
            </a:pPr>
            <a:r>
              <a:rPr b="1" lang="en" sz="1000">
                <a:solidFill>
                  <a:srgbClr val="FFFFFF"/>
                </a:solidFill>
                <a:latin typeface="Nunito"/>
                <a:ea typeface="Nunito"/>
                <a:cs typeface="Nunito"/>
                <a:sym typeface="Nunito"/>
              </a:rPr>
              <a:t>8mm Axle</a:t>
            </a:r>
            <a:r>
              <a:rPr b="1" lang="en" sz="1000">
                <a:solidFill>
                  <a:srgbClr val="FFFFFF"/>
                </a:solidFill>
                <a:latin typeface="Nunito"/>
                <a:ea typeface="Nunito"/>
                <a:cs typeface="Nunito"/>
                <a:sym typeface="Nunito"/>
              </a:rPr>
              <a:t> Hole</a:t>
            </a:r>
            <a:endParaRPr b="1" sz="1000">
              <a:solidFill>
                <a:srgbClr val="FFFFFF"/>
              </a:solidFill>
              <a:latin typeface="Nunito"/>
              <a:ea typeface="Nunito"/>
              <a:cs typeface="Nunito"/>
              <a:sym typeface="Nunito"/>
            </a:endParaRPr>
          </a:p>
          <a:p>
            <a:pPr indent="0" lvl="0" marL="0" rtl="0" algn="ctr">
              <a:spcBef>
                <a:spcPts val="0"/>
              </a:spcBef>
              <a:spcAft>
                <a:spcPts val="0"/>
              </a:spcAft>
              <a:buNone/>
            </a:pPr>
            <a:r>
              <a:rPr b="1" lang="en" sz="1000">
                <a:solidFill>
                  <a:srgbClr val="FFFFFF"/>
                </a:solidFill>
                <a:latin typeface="Nunito"/>
                <a:ea typeface="Nunito"/>
                <a:cs typeface="Nunito"/>
                <a:sym typeface="Nunito"/>
              </a:rPr>
              <a:t>(easy press fit)</a:t>
            </a:r>
            <a:endParaRPr b="1" sz="1000">
              <a:solidFill>
                <a:srgbClr val="FFFFFF"/>
              </a:solidFill>
              <a:latin typeface="Nunito"/>
              <a:ea typeface="Nunito"/>
              <a:cs typeface="Nunito"/>
              <a:sym typeface="Nunito"/>
            </a:endParaRPr>
          </a:p>
        </p:txBody>
      </p:sp>
      <p:cxnSp>
        <p:nvCxnSpPr>
          <p:cNvPr id="140" name="Google Shape;140;p15"/>
          <p:cNvCxnSpPr>
            <a:stCxn id="139" idx="3"/>
          </p:cNvCxnSpPr>
          <p:nvPr/>
        </p:nvCxnSpPr>
        <p:spPr>
          <a:xfrm flipH="1" rot="10800000">
            <a:off x="5117275" y="3983625"/>
            <a:ext cx="629100" cy="254700"/>
          </a:xfrm>
          <a:prstGeom prst="straightConnector1">
            <a:avLst/>
          </a:prstGeom>
          <a:noFill/>
          <a:ln cap="flat" cmpd="sng" w="38100">
            <a:solidFill>
              <a:srgbClr val="70AD47"/>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6"/>
          <p:cNvSpPr txBox="1"/>
          <p:nvPr/>
        </p:nvSpPr>
        <p:spPr>
          <a:xfrm>
            <a:off x="9848495" y="6907005"/>
            <a:ext cx="641400" cy="578100"/>
          </a:xfrm>
          <a:prstGeom prst="rect">
            <a:avLst/>
          </a:prstGeom>
          <a:noFill/>
          <a:ln>
            <a:noFill/>
          </a:ln>
        </p:spPr>
        <p:txBody>
          <a:bodyPr anchorCtr="0" anchor="ctr" bIns="116000" lIns="116000" spcFirstLastPara="1" rIns="116000" wrap="square" tIns="116000">
            <a:normAutofit/>
          </a:bodyPr>
          <a:lstStyle/>
          <a:p>
            <a:pPr indent="0" lvl="0" marL="0" rtl="0" algn="ctr">
              <a:spcBef>
                <a:spcPts val="0"/>
              </a:spcBef>
              <a:spcAft>
                <a:spcPts val="0"/>
              </a:spcAft>
              <a:buNone/>
            </a:pPr>
            <a:fld id="{00000000-1234-1234-1234-123412341234}" type="slidenum">
              <a:rPr lang="en" sz="1300">
                <a:solidFill>
                  <a:srgbClr val="999999"/>
                </a:solidFill>
              </a:rPr>
              <a:t>‹#›</a:t>
            </a:fld>
            <a:endParaRPr sz="1300">
              <a:solidFill>
                <a:srgbClr val="999999"/>
              </a:solidFill>
            </a:endParaRPr>
          </a:p>
        </p:txBody>
      </p:sp>
      <p:sp>
        <p:nvSpPr>
          <p:cNvPr id="146" name="Google Shape;146;p16"/>
          <p:cNvSpPr txBox="1"/>
          <p:nvPr/>
        </p:nvSpPr>
        <p:spPr>
          <a:xfrm>
            <a:off x="840744" y="1562610"/>
            <a:ext cx="8735100" cy="2631600"/>
          </a:xfrm>
          <a:prstGeom prst="rect">
            <a:avLst/>
          </a:prstGeom>
          <a:noFill/>
          <a:ln>
            <a:noFill/>
          </a:ln>
        </p:spPr>
        <p:txBody>
          <a:bodyPr anchorCtr="0" anchor="t" bIns="92425" lIns="92425" spcFirstLastPara="1" rIns="92425" wrap="square" tIns="92425">
            <a:spAutoFit/>
          </a:bodyPr>
          <a:lstStyle/>
          <a:p>
            <a:pPr indent="0" lvl="0" marL="0" rtl="0" algn="l">
              <a:spcBef>
                <a:spcPts val="0"/>
              </a:spcBef>
              <a:spcAft>
                <a:spcPts val="0"/>
              </a:spcAft>
              <a:buNone/>
            </a:pPr>
            <a:r>
              <a:rPr lang="en" sz="1200">
                <a:solidFill>
                  <a:srgbClr val="ED3024"/>
                </a:solidFill>
                <a:latin typeface="Nunito"/>
                <a:ea typeface="Nunito"/>
                <a:cs typeface="Nunito"/>
                <a:sym typeface="Nunito"/>
              </a:rPr>
              <a:t>FILE NAMING </a:t>
            </a:r>
            <a:endParaRPr sz="1200">
              <a:solidFill>
                <a:srgbClr val="9D959D"/>
              </a:solidFill>
              <a:latin typeface="Nunito"/>
              <a:ea typeface="Nunito"/>
              <a:cs typeface="Nunito"/>
              <a:sym typeface="Nunito"/>
            </a:endParaRPr>
          </a:p>
          <a:p>
            <a:pPr indent="0" lvl="0" marL="0" rtl="0" algn="l">
              <a:spcBef>
                <a:spcPts val="900"/>
              </a:spcBef>
              <a:spcAft>
                <a:spcPts val="0"/>
              </a:spcAft>
              <a:buNone/>
            </a:pPr>
            <a:r>
              <a:rPr lang="en" sz="1200">
                <a:solidFill>
                  <a:srgbClr val="9D959D"/>
                </a:solidFill>
                <a:latin typeface="Nunito"/>
                <a:ea typeface="Nunito"/>
                <a:cs typeface="Nunito"/>
                <a:sym typeface="Nunito"/>
              </a:rPr>
              <a:t>By this time you should have already downloaded our STL files from the ERCF GitHub. This is how to use the naming conventions.</a:t>
            </a:r>
            <a:endParaRPr sz="1200">
              <a:solidFill>
                <a:srgbClr val="9D959D"/>
              </a:solidFill>
              <a:latin typeface="Nunito"/>
              <a:ea typeface="Nunito"/>
              <a:cs typeface="Nunito"/>
              <a:sym typeface="Nunito"/>
            </a:endParaRPr>
          </a:p>
          <a:p>
            <a:pPr indent="0" lvl="0" marL="0" rtl="0" algn="l">
              <a:spcBef>
                <a:spcPts val="900"/>
              </a:spcBef>
              <a:spcAft>
                <a:spcPts val="0"/>
              </a:spcAft>
              <a:buNone/>
            </a:pPr>
            <a:r>
              <a:t/>
            </a:r>
            <a:endParaRPr sz="1200">
              <a:solidFill>
                <a:srgbClr val="9D959D"/>
              </a:solidFill>
              <a:latin typeface="Nunito"/>
              <a:ea typeface="Nunito"/>
              <a:cs typeface="Nunito"/>
              <a:sym typeface="Nunito"/>
            </a:endParaRPr>
          </a:p>
          <a:p>
            <a:pPr indent="0" lvl="0" marL="0" rtl="0" algn="ctr">
              <a:spcBef>
                <a:spcPts val="900"/>
              </a:spcBef>
              <a:spcAft>
                <a:spcPts val="0"/>
              </a:spcAft>
              <a:buClr>
                <a:srgbClr val="000000"/>
              </a:buClr>
              <a:buSzPts val="1100"/>
              <a:buFont typeface="Arial"/>
              <a:buNone/>
            </a:pPr>
            <a:r>
              <a:rPr lang="en">
                <a:solidFill>
                  <a:srgbClr val="ED3024"/>
                </a:solidFill>
                <a:latin typeface="Nunito"/>
                <a:ea typeface="Nunito"/>
                <a:cs typeface="Nunito"/>
                <a:sym typeface="Nunito"/>
              </a:rPr>
              <a:t>[a]_</a:t>
            </a:r>
            <a:r>
              <a:rPr lang="en">
                <a:solidFill>
                  <a:srgbClr val="ED3024"/>
                </a:solidFill>
                <a:latin typeface="Nunito"/>
                <a:ea typeface="Nunito"/>
                <a:cs typeface="Nunito"/>
                <a:sym typeface="Nunito"/>
              </a:rPr>
              <a:t>Part_Name_{Bearing_Size}_{Quantity_Required}_[option].stl</a:t>
            </a:r>
            <a:endParaRPr>
              <a:solidFill>
                <a:srgbClr val="ED3024"/>
              </a:solidFill>
              <a:latin typeface="Nunito"/>
              <a:ea typeface="Nunito"/>
              <a:cs typeface="Nunito"/>
              <a:sym typeface="Nunito"/>
            </a:endParaRPr>
          </a:p>
          <a:p>
            <a:pPr indent="0" lvl="0" marL="0" rtl="0" algn="ctr">
              <a:spcBef>
                <a:spcPts val="0"/>
              </a:spcBef>
              <a:spcAft>
                <a:spcPts val="0"/>
              </a:spcAft>
              <a:buClr>
                <a:srgbClr val="000000"/>
              </a:buClr>
              <a:buSzPts val="1100"/>
              <a:buFont typeface="Arial"/>
              <a:buNone/>
            </a:pPr>
            <a:r>
              <a:t/>
            </a:r>
            <a:endParaRPr>
              <a:solidFill>
                <a:srgbClr val="ED3024"/>
              </a:solidFill>
              <a:latin typeface="Nunito"/>
              <a:ea typeface="Nunito"/>
              <a:cs typeface="Nunito"/>
              <a:sym typeface="Nunito"/>
            </a:endParaRPr>
          </a:p>
          <a:p>
            <a:pPr indent="0" lvl="0" marL="0" rtl="0" algn="ctr">
              <a:spcBef>
                <a:spcPts val="0"/>
              </a:spcBef>
              <a:spcAft>
                <a:spcPts val="0"/>
              </a:spcAft>
              <a:buClr>
                <a:srgbClr val="000000"/>
              </a:buClr>
              <a:buSzPts val="1600"/>
              <a:buFont typeface="Arial"/>
              <a:buNone/>
            </a:pPr>
            <a:r>
              <a:rPr lang="en" sz="1200">
                <a:solidFill>
                  <a:srgbClr val="9D959D"/>
                </a:solidFill>
                <a:latin typeface="Nunito"/>
                <a:ea typeface="Nunito"/>
                <a:cs typeface="Nunito"/>
                <a:sym typeface="Nunito"/>
              </a:rPr>
              <a:t>Example </a:t>
            </a:r>
            <a:r>
              <a:rPr lang="en" sz="1200">
                <a:solidFill>
                  <a:srgbClr val="ED3024"/>
                </a:solidFill>
                <a:latin typeface="Nunito"/>
                <a:ea typeface="Nunito"/>
                <a:cs typeface="Nunito"/>
                <a:sym typeface="Nunito"/>
              </a:rPr>
              <a:t>[a]_Rim_Roller_688_Bearing_x2.stl </a:t>
            </a:r>
            <a:endParaRPr>
              <a:solidFill>
                <a:srgbClr val="ED3024"/>
              </a:solidFill>
              <a:latin typeface="Nunito"/>
              <a:ea typeface="Nunito"/>
              <a:cs typeface="Nunito"/>
              <a:sym typeface="Nunito"/>
            </a:endParaRPr>
          </a:p>
          <a:p>
            <a:pPr indent="0" lvl="0" marL="0" rtl="0" algn="ctr">
              <a:spcBef>
                <a:spcPts val="1000"/>
              </a:spcBef>
              <a:spcAft>
                <a:spcPts val="0"/>
              </a:spcAft>
              <a:buClr>
                <a:srgbClr val="000000"/>
              </a:buClr>
              <a:buSzPts val="1100"/>
              <a:buFont typeface="Arial"/>
              <a:buNone/>
            </a:pPr>
            <a:r>
              <a:t/>
            </a:r>
            <a:endParaRPr>
              <a:solidFill>
                <a:srgbClr val="ED3024"/>
              </a:solidFill>
              <a:latin typeface="Nunito"/>
              <a:ea typeface="Nunito"/>
              <a:cs typeface="Nunito"/>
              <a:sym typeface="Nunito"/>
            </a:endParaRPr>
          </a:p>
          <a:p>
            <a:pPr indent="0" lvl="0" marL="0" rtl="0" algn="ctr">
              <a:spcBef>
                <a:spcPts val="0"/>
              </a:spcBef>
              <a:spcAft>
                <a:spcPts val="0"/>
              </a:spcAft>
              <a:buClr>
                <a:srgbClr val="000000"/>
              </a:buClr>
              <a:buSzPts val="1100"/>
              <a:buFont typeface="Arial"/>
              <a:buNone/>
            </a:pPr>
            <a:r>
              <a:t/>
            </a:r>
            <a:endParaRPr>
              <a:solidFill>
                <a:srgbClr val="ED3024"/>
              </a:solidFill>
              <a:latin typeface="Nunito"/>
              <a:ea typeface="Nunito"/>
              <a:cs typeface="Nunito"/>
              <a:sym typeface="Nunito"/>
            </a:endParaRPr>
          </a:p>
          <a:p>
            <a:pPr indent="0" lvl="0" marL="0" rtl="0" algn="l">
              <a:spcBef>
                <a:spcPts val="0"/>
              </a:spcBef>
              <a:spcAft>
                <a:spcPts val="900"/>
              </a:spcAft>
              <a:buNone/>
            </a:pPr>
            <a:r>
              <a:t/>
            </a:r>
            <a:endParaRPr sz="1200">
              <a:solidFill>
                <a:srgbClr val="9D959D"/>
              </a:solidFill>
              <a:latin typeface="Nunito"/>
              <a:ea typeface="Nunito"/>
              <a:cs typeface="Nunito"/>
              <a:sym typeface="Nunito"/>
            </a:endParaRPr>
          </a:p>
        </p:txBody>
      </p:sp>
      <p:sp>
        <p:nvSpPr>
          <p:cNvPr id="147" name="Google Shape;147;p16"/>
          <p:cNvSpPr txBox="1"/>
          <p:nvPr/>
        </p:nvSpPr>
        <p:spPr>
          <a:xfrm>
            <a:off x="364384" y="457200"/>
            <a:ext cx="2742600" cy="457200"/>
          </a:xfrm>
          <a:prstGeom prst="rect">
            <a:avLst/>
          </a:prstGeom>
          <a:noFill/>
          <a:ln>
            <a:noFill/>
          </a:ln>
        </p:spPr>
        <p:txBody>
          <a:bodyPr anchorCtr="0" anchor="t" bIns="116000" lIns="116000" spcFirstLastPara="1" rIns="116000" wrap="square" tIns="116000">
            <a:noAutofit/>
          </a:bodyPr>
          <a:lstStyle/>
          <a:p>
            <a:pPr indent="0" lvl="0" marL="0" rtl="0" algn="l">
              <a:spcBef>
                <a:spcPts val="0"/>
              </a:spcBef>
              <a:spcAft>
                <a:spcPts val="0"/>
              </a:spcAft>
              <a:buNone/>
            </a:pPr>
            <a:r>
              <a:rPr lang="en">
                <a:solidFill>
                  <a:srgbClr val="ED3024"/>
                </a:solidFill>
                <a:latin typeface="Nunito"/>
                <a:ea typeface="Nunito"/>
                <a:cs typeface="Nunito"/>
                <a:sym typeface="Nunito"/>
              </a:rPr>
              <a:t>INTRODUCTION </a:t>
            </a:r>
            <a:endParaRPr>
              <a:solidFill>
                <a:srgbClr val="ED3024"/>
              </a:solidFill>
              <a:latin typeface="Nunito"/>
              <a:ea typeface="Nunito"/>
              <a:cs typeface="Nunito"/>
              <a:sym typeface="Nunito"/>
            </a:endParaRPr>
          </a:p>
          <a:p>
            <a:pPr indent="0" lvl="0" marL="0" rtl="0" algn="l">
              <a:spcBef>
                <a:spcPts val="0"/>
              </a:spcBef>
              <a:spcAft>
                <a:spcPts val="0"/>
              </a:spcAft>
              <a:buNone/>
            </a:pPr>
            <a:r>
              <a:t/>
            </a:r>
            <a:endParaRPr>
              <a:solidFill>
                <a:srgbClr val="ED3024"/>
              </a:solidFill>
              <a:latin typeface="Nunito"/>
              <a:ea typeface="Nunito"/>
              <a:cs typeface="Nunito"/>
              <a:sym typeface="Nunito"/>
            </a:endParaRPr>
          </a:p>
          <a:p>
            <a:pPr indent="0" lvl="0" marL="0" rtl="0" algn="l">
              <a:spcBef>
                <a:spcPts val="0"/>
              </a:spcBef>
              <a:spcAft>
                <a:spcPts val="0"/>
              </a:spcAft>
              <a:buNone/>
            </a:pPr>
            <a:r>
              <a:t/>
            </a:r>
            <a:endParaRPr>
              <a:solidFill>
                <a:srgbClr val="ED3024"/>
              </a:solidFill>
              <a:latin typeface="Nunito"/>
              <a:ea typeface="Nunito"/>
              <a:cs typeface="Nunito"/>
              <a:sym typeface="Nunito"/>
            </a:endParaRPr>
          </a:p>
        </p:txBody>
      </p:sp>
      <p:graphicFrame>
        <p:nvGraphicFramePr>
          <p:cNvPr id="148" name="Google Shape;148;p16"/>
          <p:cNvGraphicFramePr/>
          <p:nvPr/>
        </p:nvGraphicFramePr>
        <p:xfrm>
          <a:off x="620271" y="3583523"/>
          <a:ext cx="3000000" cy="3000000"/>
        </p:xfrm>
        <a:graphic>
          <a:graphicData uri="http://schemas.openxmlformats.org/drawingml/2006/table">
            <a:tbl>
              <a:tblPr>
                <a:noFill/>
                <a:tableStyleId>{2D0CF6D6-3A11-4359-98C5-76592DAF59D7}</a:tableStyleId>
              </a:tblPr>
              <a:tblGrid>
                <a:gridCol w="2334300"/>
                <a:gridCol w="2334300"/>
                <a:gridCol w="2334300"/>
                <a:gridCol w="2334300"/>
              </a:tblGrid>
              <a:tr h="744425">
                <a:tc>
                  <a:txBody>
                    <a:bodyPr/>
                    <a:lstStyle/>
                    <a:p>
                      <a:pPr indent="0" lvl="0" marL="0" rtl="0" algn="ctr">
                        <a:spcBef>
                          <a:spcPts val="0"/>
                        </a:spcBef>
                        <a:spcAft>
                          <a:spcPts val="0"/>
                        </a:spcAft>
                        <a:buClr>
                          <a:srgbClr val="000000"/>
                        </a:buClr>
                        <a:buSzPts val="1100"/>
                        <a:buFont typeface="Arial"/>
                        <a:buNone/>
                      </a:pPr>
                      <a:r>
                        <a:rPr lang="en" sz="1200">
                          <a:solidFill>
                            <a:srgbClr val="ED3024"/>
                          </a:solidFill>
                          <a:latin typeface="Nunito"/>
                          <a:ea typeface="Nunito"/>
                          <a:cs typeface="Nunito"/>
                          <a:sym typeface="Nunito"/>
                        </a:rPr>
                        <a:t>PRIMARY COLOR </a:t>
                      </a:r>
                      <a:endParaRPr sz="1200">
                        <a:solidFill>
                          <a:srgbClr val="ED3024"/>
                        </a:solidFill>
                        <a:latin typeface="Nunito"/>
                        <a:ea typeface="Nunito"/>
                        <a:cs typeface="Nunito"/>
                        <a:sym typeface="Nunito"/>
                      </a:endParaRPr>
                    </a:p>
                    <a:p>
                      <a:pPr indent="0" lvl="0" marL="0" rtl="0" algn="ctr">
                        <a:spcBef>
                          <a:spcPts val="1000"/>
                        </a:spcBef>
                        <a:spcAft>
                          <a:spcPts val="0"/>
                        </a:spcAft>
                        <a:buClr>
                          <a:srgbClr val="000000"/>
                        </a:buClr>
                        <a:buSzPts val="1100"/>
                        <a:buFont typeface="Arial"/>
                        <a:buNone/>
                      </a:pPr>
                      <a:r>
                        <a:rPr lang="en" sz="1200">
                          <a:solidFill>
                            <a:srgbClr val="9D959D"/>
                          </a:solidFill>
                          <a:latin typeface="Nunito"/>
                          <a:ea typeface="Nunito"/>
                          <a:cs typeface="Nunito"/>
                          <a:sym typeface="Nunito"/>
                        </a:rPr>
                        <a:t>Example</a:t>
                      </a:r>
                      <a:r>
                        <a:rPr lang="en" sz="1200">
                          <a:solidFill>
                            <a:srgbClr val="ED3024"/>
                          </a:solidFill>
                          <a:latin typeface="Nunito"/>
                          <a:ea typeface="Nunito"/>
                          <a:cs typeface="Nunito"/>
                          <a:sym typeface="Nunito"/>
                        </a:rPr>
                        <a:t> </a:t>
                      </a:r>
                      <a:r>
                        <a:rPr lang="en" sz="1200">
                          <a:solidFill>
                            <a:srgbClr val="ED3024"/>
                          </a:solidFill>
                          <a:latin typeface="Nunito"/>
                          <a:ea typeface="Nunito"/>
                          <a:cs typeface="Nunito"/>
                          <a:sym typeface="Nunito"/>
                        </a:rPr>
                        <a:t>Tensioner_Mount_Std</a:t>
                      </a:r>
                      <a:r>
                        <a:rPr lang="en" sz="1200">
                          <a:solidFill>
                            <a:srgbClr val="ED3024"/>
                          </a:solidFill>
                          <a:latin typeface="Nunito"/>
                          <a:ea typeface="Nunito"/>
                          <a:cs typeface="Nunito"/>
                          <a:sym typeface="Nunito"/>
                        </a:rPr>
                        <a:t>.stl </a:t>
                      </a:r>
                      <a:endParaRPr sz="1200">
                        <a:solidFill>
                          <a:srgbClr val="ED3024"/>
                        </a:solidFill>
                        <a:latin typeface="Nunito"/>
                        <a:ea typeface="Nunito"/>
                        <a:cs typeface="Nunito"/>
                        <a:sym typeface="Nunito"/>
                      </a:endParaRPr>
                    </a:p>
                    <a:p>
                      <a:pPr indent="0" lvl="0" marL="0" rtl="0" algn="ctr">
                        <a:spcBef>
                          <a:spcPts val="1000"/>
                        </a:spcBef>
                        <a:spcAft>
                          <a:spcPts val="0"/>
                        </a:spcAft>
                        <a:buClr>
                          <a:srgbClr val="000000"/>
                        </a:buClr>
                        <a:buSzPts val="1600"/>
                        <a:buFont typeface="Arial"/>
                        <a:buNone/>
                      </a:pPr>
                      <a:r>
                        <a:rPr lang="en" sz="1200">
                          <a:solidFill>
                            <a:srgbClr val="9D959D"/>
                          </a:solidFill>
                          <a:latin typeface="Nunito"/>
                          <a:ea typeface="Nunito"/>
                          <a:cs typeface="Nunito"/>
                          <a:sym typeface="Nunito"/>
                        </a:rPr>
                        <a:t>These files will have nothing at the start of the filename.</a:t>
                      </a:r>
                      <a:endParaRPr sz="1200">
                        <a:solidFill>
                          <a:srgbClr val="9D959D"/>
                        </a:solidFill>
                        <a:latin typeface="Nunito"/>
                        <a:ea typeface="Nunito"/>
                        <a:cs typeface="Nunito"/>
                        <a:sym typeface="Nunito"/>
                      </a:endParaRPr>
                    </a:p>
                    <a:p>
                      <a:pPr indent="0" lvl="0" marL="0" rtl="0" algn="ctr">
                        <a:spcBef>
                          <a:spcPts val="1000"/>
                        </a:spcBef>
                        <a:spcAft>
                          <a:spcPts val="1000"/>
                        </a:spcAft>
                        <a:buNone/>
                      </a:pPr>
                      <a:r>
                        <a:t/>
                      </a:r>
                      <a:endParaRPr sz="1200">
                        <a:solidFill>
                          <a:srgbClr val="ED3024"/>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600"/>
                        <a:buFont typeface="Arial"/>
                        <a:buNone/>
                      </a:pPr>
                      <a:r>
                        <a:rPr lang="en" sz="1200">
                          <a:solidFill>
                            <a:srgbClr val="ED3024"/>
                          </a:solidFill>
                          <a:latin typeface="Nunito"/>
                          <a:ea typeface="Nunito"/>
                          <a:cs typeface="Nunito"/>
                          <a:sym typeface="Nunito"/>
                        </a:rPr>
                        <a:t>ACCENT COLOR </a:t>
                      </a:r>
                      <a:endParaRPr sz="1200">
                        <a:solidFill>
                          <a:srgbClr val="ED3024"/>
                        </a:solidFill>
                        <a:latin typeface="Nunito"/>
                        <a:ea typeface="Nunito"/>
                        <a:cs typeface="Nunito"/>
                        <a:sym typeface="Nunito"/>
                      </a:endParaRPr>
                    </a:p>
                    <a:p>
                      <a:pPr indent="0" lvl="0" marL="0" rtl="0" algn="ctr">
                        <a:spcBef>
                          <a:spcPts val="1000"/>
                        </a:spcBef>
                        <a:spcAft>
                          <a:spcPts val="0"/>
                        </a:spcAft>
                        <a:buClr>
                          <a:srgbClr val="000000"/>
                        </a:buClr>
                        <a:buSzPts val="1100"/>
                        <a:buFont typeface="Arial"/>
                        <a:buNone/>
                      </a:pPr>
                      <a:r>
                        <a:rPr lang="en" sz="1200">
                          <a:solidFill>
                            <a:srgbClr val="9D959D"/>
                          </a:solidFill>
                          <a:latin typeface="Nunito"/>
                          <a:ea typeface="Nunito"/>
                          <a:cs typeface="Nunito"/>
                          <a:sym typeface="Nunito"/>
                        </a:rPr>
                        <a:t>Example </a:t>
                      </a:r>
                      <a:r>
                        <a:rPr lang="en" sz="1200">
                          <a:solidFill>
                            <a:srgbClr val="ED3024"/>
                          </a:solidFill>
                          <a:latin typeface="Nunito"/>
                          <a:ea typeface="Nunito"/>
                          <a:cs typeface="Nunito"/>
                          <a:sym typeface="Nunito"/>
                        </a:rPr>
                        <a:t>[a]_Tensioner_Arm.stl </a:t>
                      </a:r>
                      <a:endParaRPr sz="1200">
                        <a:solidFill>
                          <a:srgbClr val="ED3024"/>
                        </a:solidFill>
                        <a:latin typeface="Nunito"/>
                        <a:ea typeface="Nunito"/>
                        <a:cs typeface="Nunito"/>
                        <a:sym typeface="Nunito"/>
                      </a:endParaRPr>
                    </a:p>
                    <a:p>
                      <a:pPr indent="0" lvl="0" marL="0" rtl="0" algn="ctr">
                        <a:spcBef>
                          <a:spcPts val="1000"/>
                        </a:spcBef>
                        <a:spcAft>
                          <a:spcPts val="0"/>
                        </a:spcAft>
                        <a:buClr>
                          <a:srgbClr val="000000"/>
                        </a:buClr>
                        <a:buSzPts val="1600"/>
                        <a:buFont typeface="Arial"/>
                        <a:buNone/>
                      </a:pPr>
                      <a:r>
                        <a:rPr lang="en" sz="1200">
                          <a:solidFill>
                            <a:srgbClr val="9D959D"/>
                          </a:solidFill>
                          <a:latin typeface="Nunito"/>
                          <a:ea typeface="Nunito"/>
                          <a:cs typeface="Nunito"/>
                          <a:sym typeface="Nunito"/>
                        </a:rPr>
                        <a:t>These files have an ‘’</a:t>
                      </a:r>
                      <a:r>
                        <a:rPr b="1" lang="en" sz="1200">
                          <a:solidFill>
                            <a:srgbClr val="9D959D"/>
                          </a:solidFill>
                          <a:latin typeface="Nunito"/>
                          <a:ea typeface="Nunito"/>
                          <a:cs typeface="Nunito"/>
                          <a:sym typeface="Nunito"/>
                        </a:rPr>
                        <a:t>[a]_</a:t>
                      </a:r>
                      <a:r>
                        <a:rPr lang="en" sz="1200">
                          <a:solidFill>
                            <a:srgbClr val="9D959D"/>
                          </a:solidFill>
                          <a:latin typeface="Nunito"/>
                          <a:ea typeface="Nunito"/>
                          <a:cs typeface="Nunito"/>
                          <a:sym typeface="Nunito"/>
                        </a:rPr>
                        <a:t>’’ prefix to denote that they should be printed with an </a:t>
                      </a:r>
                      <a:r>
                        <a:rPr b="1" lang="en" sz="1200">
                          <a:solidFill>
                            <a:srgbClr val="9D959D"/>
                          </a:solidFill>
                          <a:latin typeface="Nunito"/>
                          <a:ea typeface="Nunito"/>
                          <a:cs typeface="Nunito"/>
                          <a:sym typeface="Nunito"/>
                        </a:rPr>
                        <a:t>accent </a:t>
                      </a:r>
                      <a:r>
                        <a:rPr lang="en" sz="1200">
                          <a:solidFill>
                            <a:srgbClr val="9D959D"/>
                          </a:solidFill>
                          <a:latin typeface="Nunito"/>
                          <a:ea typeface="Nunito"/>
                          <a:cs typeface="Nunito"/>
                          <a:sym typeface="Nunito"/>
                        </a:rPr>
                        <a:t>color. </a:t>
                      </a:r>
                      <a:endParaRPr sz="1200">
                        <a:solidFill>
                          <a:srgbClr val="9D959D"/>
                        </a:solidFill>
                      </a:endParaRPr>
                    </a:p>
                    <a:p>
                      <a:pPr indent="0" lvl="0" marL="0" rtl="0" algn="ctr">
                        <a:spcBef>
                          <a:spcPts val="1000"/>
                        </a:spcBef>
                        <a:spcAft>
                          <a:spcPts val="1000"/>
                        </a:spcAft>
                        <a:buNone/>
                      </a:pPr>
                      <a:r>
                        <a:t/>
                      </a:r>
                      <a:endParaRPr sz="1200">
                        <a:solidFill>
                          <a:srgbClr val="ED3024"/>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600"/>
                        <a:buFont typeface="Arial"/>
                        <a:buNone/>
                      </a:pPr>
                      <a:r>
                        <a:rPr lang="en" sz="1200">
                          <a:solidFill>
                            <a:srgbClr val="ED3024"/>
                          </a:solidFill>
                          <a:latin typeface="Nunito"/>
                          <a:ea typeface="Nunito"/>
                          <a:cs typeface="Nunito"/>
                          <a:sym typeface="Nunito"/>
                        </a:rPr>
                        <a:t>BEARING SIZE</a:t>
                      </a:r>
                      <a:endParaRPr sz="1200">
                        <a:solidFill>
                          <a:srgbClr val="ED3024"/>
                        </a:solidFill>
                        <a:latin typeface="Nunito"/>
                        <a:ea typeface="Nunito"/>
                        <a:cs typeface="Nunito"/>
                        <a:sym typeface="Nunito"/>
                      </a:endParaRPr>
                    </a:p>
                    <a:p>
                      <a:pPr indent="0" lvl="0" marL="0" rtl="0" algn="ctr">
                        <a:spcBef>
                          <a:spcPts val="1000"/>
                        </a:spcBef>
                        <a:spcAft>
                          <a:spcPts val="1000"/>
                        </a:spcAft>
                        <a:buClr>
                          <a:srgbClr val="000000"/>
                        </a:buClr>
                        <a:buSzPts val="1600"/>
                        <a:buFont typeface="Arial"/>
                        <a:buNone/>
                      </a:pPr>
                      <a:r>
                        <a:rPr lang="en" sz="1200">
                          <a:solidFill>
                            <a:srgbClr val="9D959D"/>
                          </a:solidFill>
                          <a:latin typeface="Nunito"/>
                          <a:ea typeface="Nunito"/>
                          <a:cs typeface="Nunito"/>
                          <a:sym typeface="Nunito"/>
                        </a:rPr>
                        <a:t>Filenames with an ‘’</a:t>
                      </a:r>
                      <a:r>
                        <a:rPr b="1" lang="en" sz="1200">
                          <a:solidFill>
                            <a:srgbClr val="9D959D"/>
                          </a:solidFill>
                          <a:latin typeface="Nunito"/>
                          <a:ea typeface="Nunito"/>
                          <a:cs typeface="Nunito"/>
                          <a:sym typeface="Nunito"/>
                        </a:rPr>
                        <a:t>688_Bearing</a:t>
                      </a:r>
                      <a:r>
                        <a:rPr lang="en" sz="1200">
                          <a:solidFill>
                            <a:srgbClr val="9D959D"/>
                          </a:solidFill>
                          <a:latin typeface="Nunito"/>
                          <a:ea typeface="Nunito"/>
                          <a:cs typeface="Nunito"/>
                          <a:sym typeface="Nunito"/>
                        </a:rPr>
                        <a:t>’’ or </a:t>
                      </a:r>
                      <a:r>
                        <a:rPr b="1" lang="en" sz="1200">
                          <a:solidFill>
                            <a:srgbClr val="9D959D"/>
                          </a:solidFill>
                          <a:latin typeface="Nunito"/>
                          <a:ea typeface="Nunito"/>
                          <a:cs typeface="Nunito"/>
                          <a:sym typeface="Nunito"/>
                        </a:rPr>
                        <a:t>“608_Bearing” </a:t>
                      </a:r>
                      <a:r>
                        <a:rPr lang="en" sz="1200">
                          <a:solidFill>
                            <a:srgbClr val="9D959D"/>
                          </a:solidFill>
                          <a:latin typeface="Nunito"/>
                          <a:ea typeface="Nunito"/>
                          <a:cs typeface="Nunito"/>
                          <a:sym typeface="Nunito"/>
                        </a:rPr>
                        <a:t>after the file name are specific to the bearing size option you choose to build.</a:t>
                      </a:r>
                      <a:endParaRPr sz="1200">
                        <a:solidFill>
                          <a:srgbClr val="9D959D"/>
                        </a:solidFill>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600"/>
                        <a:buFont typeface="Arial"/>
                        <a:buNone/>
                      </a:pPr>
                      <a:r>
                        <a:rPr lang="en" sz="1200">
                          <a:solidFill>
                            <a:srgbClr val="ED3024"/>
                          </a:solidFill>
                          <a:latin typeface="Nunito"/>
                          <a:ea typeface="Nunito"/>
                          <a:cs typeface="Nunito"/>
                          <a:sym typeface="Nunito"/>
                        </a:rPr>
                        <a:t>QUANTITY REQUIRED </a:t>
                      </a:r>
                      <a:endParaRPr sz="1200">
                        <a:solidFill>
                          <a:srgbClr val="ED3024"/>
                        </a:solidFill>
                        <a:latin typeface="Nunito"/>
                        <a:ea typeface="Nunito"/>
                        <a:cs typeface="Nunito"/>
                        <a:sym typeface="Nunito"/>
                      </a:endParaRPr>
                    </a:p>
                    <a:p>
                      <a:pPr indent="0" lvl="0" marL="0" rtl="0" algn="ctr">
                        <a:spcBef>
                          <a:spcPts val="1000"/>
                        </a:spcBef>
                        <a:spcAft>
                          <a:spcPts val="1000"/>
                        </a:spcAft>
                        <a:buClr>
                          <a:srgbClr val="000000"/>
                        </a:buClr>
                        <a:buSzPts val="1600"/>
                        <a:buFont typeface="Arial"/>
                        <a:buNone/>
                      </a:pPr>
                      <a:r>
                        <a:rPr lang="en" sz="1200">
                          <a:solidFill>
                            <a:srgbClr val="9D959D"/>
                          </a:solidFill>
                          <a:latin typeface="Nunito"/>
                          <a:ea typeface="Nunito"/>
                          <a:cs typeface="Nunito"/>
                          <a:sym typeface="Nunito"/>
                        </a:rPr>
                        <a:t>Filenames ending with ‘</a:t>
                      </a:r>
                      <a:r>
                        <a:rPr b="1" lang="en" sz="1200">
                          <a:solidFill>
                            <a:srgbClr val="9D959D"/>
                          </a:solidFill>
                          <a:latin typeface="Nunito"/>
                          <a:ea typeface="Nunito"/>
                          <a:cs typeface="Nunito"/>
                          <a:sym typeface="Nunito"/>
                        </a:rPr>
                        <a:t>’_x#</a:t>
                      </a:r>
                      <a:r>
                        <a:rPr lang="en" sz="1200">
                          <a:solidFill>
                            <a:srgbClr val="9D959D"/>
                          </a:solidFill>
                          <a:latin typeface="Nunito"/>
                          <a:ea typeface="Nunito"/>
                          <a:cs typeface="Nunito"/>
                          <a:sym typeface="Nunito"/>
                        </a:rPr>
                        <a:t>’’ are telling you the </a:t>
                      </a:r>
                      <a:r>
                        <a:rPr b="1" lang="en" sz="1200">
                          <a:solidFill>
                            <a:srgbClr val="9D959D"/>
                          </a:solidFill>
                          <a:latin typeface="Nunito"/>
                          <a:ea typeface="Nunito"/>
                          <a:cs typeface="Nunito"/>
                          <a:sym typeface="Nunito"/>
                        </a:rPr>
                        <a:t>quantity </a:t>
                      </a:r>
                      <a:r>
                        <a:rPr lang="en" sz="1200">
                          <a:solidFill>
                            <a:srgbClr val="9D959D"/>
                          </a:solidFill>
                          <a:latin typeface="Nunito"/>
                          <a:ea typeface="Nunito"/>
                          <a:cs typeface="Nunito"/>
                          <a:sym typeface="Nunito"/>
                        </a:rPr>
                        <a:t>of that part required to build a single rewinder </a:t>
                      </a:r>
                      <a:endParaRPr sz="1200">
                        <a:solidFill>
                          <a:srgbClr val="ED3024"/>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graphicFrame>
        <p:nvGraphicFramePr>
          <p:cNvPr id="149" name="Google Shape;149;p16"/>
          <p:cNvGraphicFramePr/>
          <p:nvPr/>
        </p:nvGraphicFramePr>
        <p:xfrm>
          <a:off x="840744" y="958785"/>
          <a:ext cx="3000000" cy="3000000"/>
        </p:xfrm>
        <a:graphic>
          <a:graphicData uri="http://schemas.openxmlformats.org/drawingml/2006/table">
            <a:tbl>
              <a:tblPr>
                <a:noFill/>
                <a:tableStyleId>{2D0CF6D6-3A11-4359-98C5-76592DAF59D7}</a:tableStyleId>
              </a:tblPr>
              <a:tblGrid>
                <a:gridCol w="8735100"/>
              </a:tblGrid>
              <a:tr h="520275">
                <a:tc>
                  <a:txBody>
                    <a:bodyPr/>
                    <a:lstStyle/>
                    <a:p>
                      <a:pPr indent="0" lvl="0" marL="0" rtl="0" algn="ctr">
                        <a:spcBef>
                          <a:spcPts val="0"/>
                        </a:spcBef>
                        <a:spcAft>
                          <a:spcPts val="0"/>
                        </a:spcAft>
                        <a:buNone/>
                      </a:pPr>
                      <a:r>
                        <a:rPr lang="en">
                          <a:solidFill>
                            <a:srgbClr val="ED3024"/>
                          </a:solidFill>
                          <a:latin typeface="Nunito"/>
                          <a:ea typeface="Nunito"/>
                          <a:cs typeface="Nunito"/>
                          <a:sym typeface="Nunito"/>
                        </a:rPr>
                        <a:t>STL FILE NAMING KEY </a:t>
                      </a:r>
                      <a:endParaRPr sz="15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ED3024"/>
                      </a:solidFill>
                      <a:prstDash val="solid"/>
                      <a:round/>
                      <a:headEnd len="sm" w="sm" type="none"/>
                      <a:tailEnd len="sm" w="sm" type="none"/>
                    </a:lnB>
                  </a:tcPr>
                </a:tc>
              </a:tr>
            </a:tbl>
          </a:graphicData>
        </a:graphic>
      </p:graphicFrame>
      <p:graphicFrame>
        <p:nvGraphicFramePr>
          <p:cNvPr id="150" name="Google Shape;150;p16"/>
          <p:cNvGraphicFramePr/>
          <p:nvPr/>
        </p:nvGraphicFramePr>
        <p:xfrm>
          <a:off x="2399009" y="5450998"/>
          <a:ext cx="3000000" cy="3000000"/>
        </p:xfrm>
        <a:graphic>
          <a:graphicData uri="http://schemas.openxmlformats.org/drawingml/2006/table">
            <a:tbl>
              <a:tblPr>
                <a:noFill/>
                <a:tableStyleId>{2D0CF6D6-3A11-4359-98C5-76592DAF59D7}</a:tableStyleId>
              </a:tblPr>
              <a:tblGrid>
                <a:gridCol w="5618575"/>
              </a:tblGrid>
              <a:tr h="1656450">
                <a:tc>
                  <a:txBody>
                    <a:bodyPr/>
                    <a:lstStyle/>
                    <a:p>
                      <a:pPr indent="0" lvl="0" marL="0" rtl="0" algn="ctr">
                        <a:spcBef>
                          <a:spcPts val="0"/>
                        </a:spcBef>
                        <a:spcAft>
                          <a:spcPts val="0"/>
                        </a:spcAft>
                        <a:buClr>
                          <a:srgbClr val="000000"/>
                        </a:buClr>
                        <a:buSzPts val="1600"/>
                        <a:buFont typeface="Arial"/>
                        <a:buNone/>
                      </a:pPr>
                      <a:r>
                        <a:rPr lang="en" sz="1200">
                          <a:solidFill>
                            <a:srgbClr val="ED3024"/>
                          </a:solidFill>
                          <a:latin typeface="Nunito"/>
                          <a:ea typeface="Nunito"/>
                          <a:cs typeface="Nunito"/>
                          <a:sym typeface="Nunito"/>
                        </a:rPr>
                        <a:t>[option]</a:t>
                      </a:r>
                      <a:endParaRPr sz="1200">
                        <a:solidFill>
                          <a:srgbClr val="ED3024"/>
                        </a:solidFill>
                        <a:latin typeface="Nunito"/>
                        <a:ea typeface="Nunito"/>
                        <a:cs typeface="Nunito"/>
                        <a:sym typeface="Nunito"/>
                      </a:endParaRPr>
                    </a:p>
                    <a:p>
                      <a:pPr indent="0" lvl="0" marL="0" rtl="0" algn="ctr">
                        <a:spcBef>
                          <a:spcPts val="1000"/>
                        </a:spcBef>
                        <a:spcAft>
                          <a:spcPts val="0"/>
                        </a:spcAft>
                        <a:buClr>
                          <a:srgbClr val="000000"/>
                        </a:buClr>
                        <a:buSzPts val="1600"/>
                        <a:buFont typeface="Arial"/>
                        <a:buNone/>
                      </a:pPr>
                      <a:r>
                        <a:rPr lang="en" sz="1200">
                          <a:solidFill>
                            <a:srgbClr val="9D959D"/>
                          </a:solidFill>
                          <a:latin typeface="Nunito"/>
                          <a:ea typeface="Nunito"/>
                          <a:cs typeface="Nunito"/>
                          <a:sym typeface="Nunito"/>
                        </a:rPr>
                        <a:t>Filenames with an “[option]” after the filename are build options/alternatives such as:</a:t>
                      </a:r>
                      <a:endParaRPr sz="1200">
                        <a:solidFill>
                          <a:srgbClr val="9D959D"/>
                        </a:solidFill>
                        <a:latin typeface="Nunito"/>
                        <a:ea typeface="Nunito"/>
                        <a:cs typeface="Nunito"/>
                        <a:sym typeface="Nunito"/>
                      </a:endParaRPr>
                    </a:p>
                    <a:p>
                      <a:pPr indent="-304800" lvl="0" marL="914400" rtl="0" algn="l">
                        <a:spcBef>
                          <a:spcPts val="100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Mount style</a:t>
                      </a:r>
                      <a:endParaRPr sz="1200">
                        <a:solidFill>
                          <a:srgbClr val="9D959D"/>
                        </a:solidFill>
                        <a:latin typeface="Nunito"/>
                        <a:ea typeface="Nunito"/>
                        <a:cs typeface="Nunito"/>
                        <a:sym typeface="Nunito"/>
                      </a:endParaRPr>
                    </a:p>
                    <a:p>
                      <a:pPr indent="-304800" lvl="0" marL="914400" rtl="0" algn="l">
                        <a:spcBef>
                          <a:spcPts val="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Pre-gate sensor included in Tensioner Mount</a:t>
                      </a:r>
                      <a:endParaRPr sz="1200">
                        <a:solidFill>
                          <a:srgbClr val="9D959D"/>
                        </a:solidFill>
                        <a:latin typeface="Nunito"/>
                        <a:ea typeface="Nunito"/>
                        <a:cs typeface="Nunito"/>
                        <a:sym typeface="Nunito"/>
                      </a:endParaRPr>
                    </a:p>
                    <a:p>
                      <a:pPr indent="-304800" lvl="0" marL="914400" rtl="0" algn="l">
                        <a:spcBef>
                          <a:spcPts val="0"/>
                        </a:spcBef>
                        <a:spcAft>
                          <a:spcPts val="0"/>
                        </a:spcAft>
                        <a:buClr>
                          <a:srgbClr val="9D959D"/>
                        </a:buClr>
                        <a:buSzPts val="1200"/>
                        <a:buFont typeface="Nunito"/>
                        <a:buChar char="-"/>
                      </a:pPr>
                      <a:r>
                        <a:rPr lang="en" sz="1200">
                          <a:solidFill>
                            <a:srgbClr val="9D959D"/>
                          </a:solidFill>
                          <a:latin typeface="Nunito"/>
                          <a:ea typeface="Nunito"/>
                          <a:cs typeface="Nunito"/>
                          <a:sym typeface="Nunito"/>
                        </a:rPr>
                        <a:t>Printed clutch vs One-Way bearing</a:t>
                      </a:r>
                      <a:endParaRPr sz="1200">
                        <a:solidFill>
                          <a:srgbClr val="9D959D"/>
                        </a:solidFill>
                        <a:latin typeface="Nunito"/>
                        <a:ea typeface="Nunito"/>
                        <a:cs typeface="Nunito"/>
                        <a:sym typeface="Nunito"/>
                      </a:endParaRPr>
                    </a:p>
                  </a:txBody>
                  <a:tcPr marT="134250" marB="134250" marR="106875" marL="10687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